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6" r:id="rId4"/>
    <p:sldId id="313" r:id="rId5"/>
    <p:sldId id="272" r:id="rId6"/>
    <p:sldId id="273" r:id="rId7"/>
    <p:sldId id="327" r:id="rId8"/>
    <p:sldId id="277" r:id="rId9"/>
    <p:sldId id="278" r:id="rId10"/>
    <p:sldId id="280" r:id="rId11"/>
    <p:sldId id="282" r:id="rId12"/>
    <p:sldId id="283" r:id="rId13"/>
    <p:sldId id="316" r:id="rId14"/>
    <p:sldId id="331" r:id="rId15"/>
    <p:sldId id="298" r:id="rId16"/>
    <p:sldId id="284" r:id="rId17"/>
    <p:sldId id="332" r:id="rId18"/>
    <p:sldId id="323" r:id="rId19"/>
    <p:sldId id="286" r:id="rId20"/>
    <p:sldId id="299" r:id="rId21"/>
    <p:sldId id="290" r:id="rId22"/>
    <p:sldId id="307" r:id="rId23"/>
    <p:sldId id="308" r:id="rId24"/>
    <p:sldId id="310" r:id="rId25"/>
    <p:sldId id="326" r:id="rId26"/>
    <p:sldId id="324" r:id="rId27"/>
    <p:sldId id="296" r:id="rId28"/>
    <p:sldId id="271" r:id="rId29"/>
    <p:sldId id="321" r:id="rId30"/>
    <p:sldId id="311" r:id="rId31"/>
    <p:sldId id="328" r:id="rId32"/>
    <p:sldId id="330" r:id="rId33"/>
    <p:sldId id="322" r:id="rId34"/>
  </p:sldIdLst>
  <p:sldSz cx="12192000" cy="6858000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0C6F2-4955-4EE7-B3EB-5D03FD6C62D4}" v="53" dt="2018-09-18T14:15:45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6136" autoAdjust="0"/>
  </p:normalViewPr>
  <p:slideViewPr>
    <p:cSldViewPr snapToGrid="0">
      <p:cViewPr varScale="1">
        <p:scale>
          <a:sx n="122" d="100"/>
          <a:sy n="12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671066240263"/>
          <c:y val="0.82359649809363011"/>
          <c:w val="0.31680658124618039"/>
          <c:h val="4.5555642519315272E-2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758656"/>
        <c:axId val="83239680"/>
      </c:lineChart>
      <c:catAx>
        <c:axId val="827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3239680"/>
        <c:crosses val="autoZero"/>
        <c:auto val="1"/>
        <c:lblAlgn val="ctr"/>
        <c:lblOffset val="100"/>
        <c:noMultiLvlLbl val="0"/>
      </c:catAx>
      <c:valAx>
        <c:axId val="83239680"/>
        <c:scaling>
          <c:orientation val="minMax"/>
        </c:scaling>
        <c:delete val="1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2758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'Kapitel 7'!$B$116</c:f>
              <c:strCache>
                <c:ptCount val="1"/>
                <c:pt idx="0">
                  <c:v>Beskæftigelse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'Kapitel 7'!$A$117:$A$122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'Kapitel 7'!$B$117:$B$122</c:f>
              <c:numCache>
                <c:formatCode>0%</c:formatCode>
                <c:ptCount val="6"/>
                <c:pt idx="0">
                  <c:v>0.17499999999999999</c:v>
                </c:pt>
                <c:pt idx="1">
                  <c:v>0.21</c:v>
                </c:pt>
                <c:pt idx="2">
                  <c:v>0.20799999999999999</c:v>
                </c:pt>
                <c:pt idx="3">
                  <c:v>0.19200000000000003</c:v>
                </c:pt>
                <c:pt idx="4">
                  <c:v>0.18400000000000002</c:v>
                </c:pt>
                <c:pt idx="5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C-48BB-AC1B-119FB54C0749}"/>
            </c:ext>
          </c:extLst>
        </c:ser>
        <c:ser>
          <c:idx val="1"/>
          <c:order val="1"/>
          <c:tx>
            <c:strRef>
              <c:f>'Kapitel 7'!$C$116</c:f>
              <c:strCache>
                <c:ptCount val="1"/>
                <c:pt idx="0">
                  <c:v>Uddannelse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'Kapitel 7'!$A$117:$A$122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'Kapitel 7'!$C$117:$C$122</c:f>
              <c:numCache>
                <c:formatCode>0%</c:formatCode>
                <c:ptCount val="6"/>
                <c:pt idx="0">
                  <c:v>4.5999999999999999E-2</c:v>
                </c:pt>
                <c:pt idx="1">
                  <c:v>4.3000000000000003E-2</c:v>
                </c:pt>
                <c:pt idx="2">
                  <c:v>4.1000000000000002E-2</c:v>
                </c:pt>
                <c:pt idx="3">
                  <c:v>5.5E-2</c:v>
                </c:pt>
                <c:pt idx="4">
                  <c:v>4.5999999999999999E-2</c:v>
                </c:pt>
                <c:pt idx="5">
                  <c:v>5.1000000000000004E-2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C-48BB-AC1B-119FB54C0749}"/>
            </c:ext>
          </c:extLst>
        </c:ser>
        <c:ser>
          <c:idx val="2"/>
          <c:order val="2"/>
          <c:tx>
            <c:strRef>
              <c:f>'Kapitel 7'!$D$116</c:f>
              <c:strCache>
                <c:ptCount val="1"/>
                <c:pt idx="0">
                  <c:v>Kontakthjælp mv.</c:v>
                </c:pt>
              </c:strCache>
            </c:strRef>
          </c:tx>
          <c:spPr>
            <a:solidFill>
              <a:srgbClr val="54B8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'Kapitel 7'!$A$117:$A$122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'Kapitel 7'!$D$117:$D$122</c:f>
              <c:numCache>
                <c:formatCode>0%</c:formatCode>
                <c:ptCount val="6"/>
                <c:pt idx="0">
                  <c:v>9.5000000000000001E-2</c:v>
                </c:pt>
                <c:pt idx="1">
                  <c:v>0.11</c:v>
                </c:pt>
                <c:pt idx="2">
                  <c:v>0.15000000000000002</c:v>
                </c:pt>
                <c:pt idx="3">
                  <c:v>0.19900000000000001</c:v>
                </c:pt>
                <c:pt idx="4">
                  <c:v>0.245</c:v>
                </c:pt>
                <c:pt idx="5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3C-48BB-AC1B-119FB54C0749}"/>
            </c:ext>
          </c:extLst>
        </c:ser>
        <c:ser>
          <c:idx val="3"/>
          <c:order val="3"/>
          <c:tx>
            <c:strRef>
              <c:f>'Kapitel 7'!$E$116</c:f>
              <c:strCache>
                <c:ptCount val="1"/>
                <c:pt idx="0">
                  <c:v>Førtidspension</c:v>
                </c:pt>
              </c:strCache>
            </c:strRef>
          </c:tx>
          <c:spPr>
            <a:solidFill>
              <a:srgbClr val="F9A6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'Kapitel 7'!$A$117:$A$122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'Kapitel 7'!$E$117:$E$122</c:f>
              <c:numCache>
                <c:formatCode>0%</c:formatCode>
                <c:ptCount val="6"/>
                <c:pt idx="0">
                  <c:v>0.56999999999999995</c:v>
                </c:pt>
                <c:pt idx="1">
                  <c:v>0.54900000000000004</c:v>
                </c:pt>
                <c:pt idx="2">
                  <c:v>0.47899999999999998</c:v>
                </c:pt>
                <c:pt idx="3">
                  <c:v>0.41799999999999998</c:v>
                </c:pt>
                <c:pt idx="4">
                  <c:v>0.37</c:v>
                </c:pt>
                <c:pt idx="5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3C-48BB-AC1B-119FB54C0749}"/>
            </c:ext>
          </c:extLst>
        </c:ser>
        <c:ser>
          <c:idx val="4"/>
          <c:order val="4"/>
          <c:tx>
            <c:strRef>
              <c:f>'Kapitel 7'!$F$116</c:f>
              <c:strCache>
                <c:ptCount val="1"/>
                <c:pt idx="0">
                  <c:v>Ressourceforløb</c:v>
                </c:pt>
              </c:strCache>
            </c:strRef>
          </c:tx>
          <c:spPr>
            <a:solidFill>
              <a:srgbClr val="9A1C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'Kapitel 7'!$A$117:$A$122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'Kapitel 7'!$F$117:$F$122</c:f>
              <c:numCache>
                <c:formatCode>0%</c:formatCode>
                <c:ptCount val="6"/>
                <c:pt idx="0">
                  <c:v>0.04</c:v>
                </c:pt>
                <c:pt idx="1">
                  <c:v>3.5999999999999997E-2</c:v>
                </c:pt>
                <c:pt idx="2">
                  <c:v>6.9000000000000006E-2</c:v>
                </c:pt>
                <c:pt idx="3">
                  <c:v>7.0999999999999994E-2</c:v>
                </c:pt>
                <c:pt idx="4">
                  <c:v>8.5999999999999993E-2</c:v>
                </c:pt>
                <c:pt idx="5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C-48BB-AC1B-119FB54C0749}"/>
            </c:ext>
          </c:extLst>
        </c:ser>
        <c:ser>
          <c:idx val="5"/>
          <c:order val="5"/>
          <c:tx>
            <c:strRef>
              <c:f>'Kapitel 7'!$G$116</c:f>
              <c:strCache>
                <c:ptCount val="1"/>
                <c:pt idx="0">
                  <c:v>Andet</c:v>
                </c:pt>
              </c:strCache>
            </c:strRef>
          </c:tx>
          <c:spPr>
            <a:solidFill>
              <a:srgbClr val="8082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'Kapitel 7'!$A$117:$A$122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'Kapitel 7'!$G$117:$G$122</c:f>
              <c:numCache>
                <c:formatCode>0%</c:formatCode>
                <c:ptCount val="6"/>
                <c:pt idx="0">
                  <c:v>7.4000000000000066E-2</c:v>
                </c:pt>
                <c:pt idx="1">
                  <c:v>5.1999999999999935E-2</c:v>
                </c:pt>
                <c:pt idx="2">
                  <c:v>5.2999999999999936E-2</c:v>
                </c:pt>
                <c:pt idx="3">
                  <c:v>6.4999999999999947E-2</c:v>
                </c:pt>
                <c:pt idx="4">
                  <c:v>6.9000000000000061E-2</c:v>
                </c:pt>
                <c:pt idx="5">
                  <c:v>8.0000000000000071E-2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3C-48BB-AC1B-119FB54C07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06240512"/>
        <c:axId val="306250496"/>
      </c:barChart>
      <c:catAx>
        <c:axId val="3062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6250496"/>
        <c:crosses val="autoZero"/>
        <c:auto val="1"/>
        <c:lblAlgn val="ctr"/>
        <c:lblOffset val="100"/>
        <c:noMultiLvlLbl val="0"/>
      </c:catAx>
      <c:valAx>
        <c:axId val="306250496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6240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'Kapitel 9'!$AB$206</c:f>
              <c:strCache>
                <c:ptCount val="1"/>
                <c:pt idx="0">
                  <c:v>I meget høj grad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9'!$Z$207:$AA$210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9'!$AB$207:$AB$210</c:f>
              <c:numCache>
                <c:formatCode>0%</c:formatCode>
                <c:ptCount val="4"/>
                <c:pt idx="0">
                  <c:v>0.265625</c:v>
                </c:pt>
                <c:pt idx="1">
                  <c:v>0.35</c:v>
                </c:pt>
                <c:pt idx="2">
                  <c:v>4.1666666666666664E-2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F-49BA-8E21-521420F18DC2}"/>
            </c:ext>
          </c:extLst>
        </c:ser>
        <c:ser>
          <c:idx val="1"/>
          <c:order val="1"/>
          <c:tx>
            <c:strRef>
              <c:f>'Kapitel 9'!$AC$206</c:f>
              <c:strCache>
                <c:ptCount val="1"/>
                <c:pt idx="0">
                  <c:v>I høj grad</c:v>
                </c:pt>
              </c:strCache>
            </c:strRef>
          </c:tx>
          <c:spPr>
            <a:solidFill>
              <a:srgbClr val="2BBD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9'!$Z$207:$AA$210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9'!$AC$207:$AC$210</c:f>
              <c:numCache>
                <c:formatCode>0%</c:formatCode>
                <c:ptCount val="4"/>
                <c:pt idx="0">
                  <c:v>0.34375</c:v>
                </c:pt>
                <c:pt idx="1">
                  <c:v>0.3</c:v>
                </c:pt>
                <c:pt idx="2">
                  <c:v>0.25</c:v>
                </c:pt>
                <c:pt idx="3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F-49BA-8E21-521420F18DC2}"/>
            </c:ext>
          </c:extLst>
        </c:ser>
        <c:ser>
          <c:idx val="2"/>
          <c:order val="2"/>
          <c:tx>
            <c:strRef>
              <c:f>'Kapitel 9'!$AD$206</c:f>
              <c:strCache>
                <c:ptCount val="1"/>
                <c:pt idx="0">
                  <c:v>I nogen grad</c:v>
                </c:pt>
              </c:strCache>
            </c:strRef>
          </c:tx>
          <c:spPr>
            <a:solidFill>
              <a:srgbClr val="7DCD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9'!$Z$207:$AA$210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9'!$AD$207:$AD$210</c:f>
              <c:numCache>
                <c:formatCode>0%</c:formatCode>
                <c:ptCount val="4"/>
                <c:pt idx="0">
                  <c:v>0.21875</c:v>
                </c:pt>
                <c:pt idx="1">
                  <c:v>0.2</c:v>
                </c:pt>
                <c:pt idx="2">
                  <c:v>0.5</c:v>
                </c:pt>
                <c:pt idx="3">
                  <c:v>0.20833333333333334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F-49BA-8E21-521420F18DC2}"/>
            </c:ext>
          </c:extLst>
        </c:ser>
        <c:ser>
          <c:idx val="3"/>
          <c:order val="3"/>
          <c:tx>
            <c:strRef>
              <c:f>'Kapitel 9'!$AE$206</c:f>
              <c:strCache>
                <c:ptCount val="1"/>
                <c:pt idx="0">
                  <c:v>I mindre grad</c:v>
                </c:pt>
              </c:strCache>
            </c:strRef>
          </c:tx>
          <c:spPr>
            <a:solidFill>
              <a:srgbClr val="F15D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9'!$Z$207:$AA$210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9'!$AE$207:$AE$210</c:f>
              <c:numCache>
                <c:formatCode>0%</c:formatCode>
                <c:ptCount val="4"/>
                <c:pt idx="0">
                  <c:v>0.15625</c:v>
                </c:pt>
                <c:pt idx="1">
                  <c:v>0.05</c:v>
                </c:pt>
                <c:pt idx="2">
                  <c:v>0.125</c:v>
                </c:pt>
                <c:pt idx="3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F-49BA-8E21-521420F18DC2}"/>
            </c:ext>
          </c:extLst>
        </c:ser>
        <c:ser>
          <c:idx val="4"/>
          <c:order val="4"/>
          <c:tx>
            <c:strRef>
              <c:f>'Kapitel 9'!$AF$206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9'!$Z$207:$AA$210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9'!$AF$207:$AF$210</c:f>
              <c:numCache>
                <c:formatCode>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4.1666666666666664E-2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EF-49BA-8E21-521420F18DC2}"/>
            </c:ext>
          </c:extLst>
        </c:ser>
        <c:ser>
          <c:idx val="5"/>
          <c:order val="5"/>
          <c:tx>
            <c:strRef>
              <c:f>'Kapitel 9'!$AG$206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8082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9'!$Z$207:$AA$210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9'!$AG$207:$AG$210</c:f>
              <c:numCache>
                <c:formatCode>0%</c:formatCode>
                <c:ptCount val="4"/>
                <c:pt idx="0">
                  <c:v>1.5625E-2</c:v>
                </c:pt>
                <c:pt idx="1">
                  <c:v>0.05</c:v>
                </c:pt>
                <c:pt idx="2">
                  <c:v>4.1666666666666664E-2</c:v>
                </c:pt>
                <c:pt idx="3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EF-49BA-8E21-521420F18D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2120832"/>
        <c:axId val="332122368"/>
      </c:barChart>
      <c:catAx>
        <c:axId val="3321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2122368"/>
        <c:crosses val="autoZero"/>
        <c:auto val="1"/>
        <c:lblAlgn val="ctr"/>
        <c:lblOffset val="100"/>
        <c:noMultiLvlLbl val="0"/>
      </c:catAx>
      <c:valAx>
        <c:axId val="332122368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21208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'Kapitel 9'!$B$214</c:f>
              <c:strCache>
                <c:ptCount val="1"/>
                <c:pt idx="0">
                  <c:v>Fuldført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BD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7-4C0E-A5B2-04F373AF96CE}"/>
              </c:ext>
            </c:extLst>
          </c:dPt>
          <c:dPt>
            <c:idx val="1"/>
            <c:invertIfNegative val="0"/>
            <c:bubble3D val="0"/>
            <c:spPr>
              <a:solidFill>
                <a:srgbClr val="7DCD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7-4C0E-A5B2-04F373AF96CE}"/>
              </c:ext>
            </c:extLst>
          </c:dPt>
          <c:dPt>
            <c:idx val="2"/>
            <c:invertIfNegative val="0"/>
            <c:bubble3D val="0"/>
            <c:spPr>
              <a:solidFill>
                <a:srgbClr val="F15D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7-4C0E-A5B2-04F373AF96CE}"/>
              </c:ext>
            </c:extLst>
          </c:dPt>
          <c:dPt>
            <c:idx val="4"/>
            <c:invertIfNegative val="0"/>
            <c:bubble3D val="0"/>
            <c:spPr>
              <a:solidFill>
                <a:srgbClr val="80828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7-4C0E-A5B2-04F373AF96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9'!$A$215:$A$219</c:f>
              <c:strCache>
                <c:ptCount val="5"/>
                <c:pt idx="0">
                  <c:v>I høj grad</c:v>
                </c:pt>
                <c:pt idx="1">
                  <c:v>I nogen grad</c:v>
                </c:pt>
                <c:pt idx="2">
                  <c:v>I mindre grad</c:v>
                </c:pt>
                <c:pt idx="3">
                  <c:v>Slet ikke</c:v>
                </c:pt>
                <c:pt idx="4">
                  <c:v>Ved ikke</c:v>
                </c:pt>
              </c:strCache>
            </c:strRef>
          </c:cat>
          <c:val>
            <c:numRef>
              <c:f>'Kapitel 9'!$B$215:$B$219</c:f>
              <c:numCache>
                <c:formatCode>0%</c:formatCode>
                <c:ptCount val="5"/>
                <c:pt idx="0">
                  <c:v>0.27</c:v>
                </c:pt>
                <c:pt idx="1">
                  <c:v>0.26</c:v>
                </c:pt>
                <c:pt idx="2">
                  <c:v>0.2</c:v>
                </c:pt>
                <c:pt idx="3">
                  <c:v>0.24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D7-4C0E-A5B2-04F373AF96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2061696"/>
        <c:axId val="332500352"/>
      </c:barChart>
      <c:catAx>
        <c:axId val="3320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2500352"/>
        <c:crosses val="autoZero"/>
        <c:auto val="1"/>
        <c:lblAlgn val="ctr"/>
        <c:lblOffset val="100"/>
        <c:noMultiLvlLbl val="0"/>
      </c:catAx>
      <c:valAx>
        <c:axId val="332500352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20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'Kapitel 9'!$A$255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9'!$B$254:$C$254</c:f>
              <c:strCache>
                <c:ptCount val="2"/>
                <c:pt idx="0">
                  <c:v>Afbrudt</c:v>
                </c:pt>
                <c:pt idx="1">
                  <c:v>Fuldført</c:v>
                </c:pt>
              </c:strCache>
            </c:strRef>
          </c:cat>
          <c:val>
            <c:numRef>
              <c:f>'Kapitel 9'!$B$255:$C$255</c:f>
              <c:numCache>
                <c:formatCode>0%</c:formatCode>
                <c:ptCount val="2"/>
                <c:pt idx="0">
                  <c:v>0.36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B5A-B8AA-2EBB0A18EF73}"/>
            </c:ext>
          </c:extLst>
        </c:ser>
        <c:ser>
          <c:idx val="1"/>
          <c:order val="1"/>
          <c:tx>
            <c:strRef>
              <c:f>'Kapitel 9'!$A$256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9'!$B$254:$C$254</c:f>
              <c:strCache>
                <c:ptCount val="2"/>
                <c:pt idx="0">
                  <c:v>Afbrudt</c:v>
                </c:pt>
                <c:pt idx="1">
                  <c:v>Fuldført</c:v>
                </c:pt>
              </c:strCache>
            </c:strRef>
          </c:cat>
          <c:val>
            <c:numRef>
              <c:f>'Kapitel 9'!$B$256:$C$256</c:f>
              <c:numCache>
                <c:formatCode>0%</c:formatCode>
                <c:ptCount val="2"/>
                <c:pt idx="0">
                  <c:v>0.56999999999999995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B5A-B8AA-2EBB0A18EF73}"/>
            </c:ext>
          </c:extLst>
        </c:ser>
        <c:ser>
          <c:idx val="2"/>
          <c:order val="2"/>
          <c:tx>
            <c:strRef>
              <c:f>'Kapitel 9'!$A$257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8082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9'!$B$254:$C$254</c:f>
              <c:strCache>
                <c:ptCount val="2"/>
                <c:pt idx="0">
                  <c:v>Afbrudt</c:v>
                </c:pt>
                <c:pt idx="1">
                  <c:v>Fuldført</c:v>
                </c:pt>
              </c:strCache>
            </c:strRef>
          </c:cat>
          <c:val>
            <c:numRef>
              <c:f>'Kapitel 9'!$B$257:$C$257</c:f>
              <c:numCache>
                <c:formatCode>0%</c:formatCode>
                <c:ptCount val="2"/>
                <c:pt idx="0">
                  <c:v>0.08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B5A-B8AA-2EBB0A18EF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334609792"/>
        <c:axId val="334808192"/>
      </c:barChart>
      <c:catAx>
        <c:axId val="33460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4808192"/>
        <c:crosses val="autoZero"/>
        <c:auto val="1"/>
        <c:lblAlgn val="ctr"/>
        <c:lblOffset val="100"/>
        <c:noMultiLvlLbl val="0"/>
      </c:catAx>
      <c:valAx>
        <c:axId val="334808192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346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67245559745877"/>
          <c:y val="8.7077261409739523E-2"/>
          <c:w val="0.10403556389744592"/>
          <c:h val="0.32504240340743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Sheet4!$B$17</c:f>
              <c:strCache>
                <c:ptCount val="1"/>
                <c:pt idx="0">
                  <c:v>Tilgang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Sheet4!$C$16:$M$16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Sheet4!$C$17:$M$17</c:f>
              <c:numCache>
                <c:formatCode>General</c:formatCode>
                <c:ptCount val="11"/>
                <c:pt idx="0">
                  <c:v>342</c:v>
                </c:pt>
                <c:pt idx="1">
                  <c:v>843</c:v>
                </c:pt>
                <c:pt idx="2" formatCode="#,##0">
                  <c:v>1238</c:v>
                </c:pt>
                <c:pt idx="3" formatCode="#,##0">
                  <c:v>1398</c:v>
                </c:pt>
                <c:pt idx="4" formatCode="#,##0">
                  <c:v>1556</c:v>
                </c:pt>
                <c:pt idx="5" formatCode="#,##0">
                  <c:v>1745</c:v>
                </c:pt>
                <c:pt idx="6" formatCode="#,##0">
                  <c:v>1897</c:v>
                </c:pt>
                <c:pt idx="7" formatCode="#,##0">
                  <c:v>1996</c:v>
                </c:pt>
                <c:pt idx="8" formatCode="#,##0">
                  <c:v>2053</c:v>
                </c:pt>
                <c:pt idx="9" formatCode="#,##0">
                  <c:v>2012</c:v>
                </c:pt>
                <c:pt idx="10" formatCode="#,##0">
                  <c:v>1985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23-4979-A0A4-136DA973CEC4}"/>
            </c:ext>
          </c:extLst>
        </c:ser>
        <c:ser>
          <c:idx val="1"/>
          <c:order val="1"/>
          <c:tx>
            <c:strRef>
              <c:f>Sheet4!$B$18</c:f>
              <c:strCache>
                <c:ptCount val="1"/>
                <c:pt idx="0">
                  <c:v>Fuldførte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Sheet4!$C$16:$M$16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Sheet4!$C$18:$M$18</c:f>
              <c:numCache>
                <c:formatCode>General</c:formatCode>
                <c:ptCount val="11"/>
                <c:pt idx="1">
                  <c:v>65</c:v>
                </c:pt>
                <c:pt idx="2">
                  <c:v>144</c:v>
                </c:pt>
                <c:pt idx="3">
                  <c:v>301</c:v>
                </c:pt>
                <c:pt idx="4">
                  <c:v>724</c:v>
                </c:pt>
                <c:pt idx="5">
                  <c:v>998</c:v>
                </c:pt>
                <c:pt idx="6" formatCode="#,##0">
                  <c:v>1060</c:v>
                </c:pt>
                <c:pt idx="7" formatCode="#,##0">
                  <c:v>1093</c:v>
                </c:pt>
                <c:pt idx="8" formatCode="#,##0">
                  <c:v>1232</c:v>
                </c:pt>
                <c:pt idx="9" formatCode="#,##0">
                  <c:v>1333</c:v>
                </c:pt>
                <c:pt idx="10" formatCode="#,##0">
                  <c:v>1192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23-4979-A0A4-136DA973CEC4}"/>
            </c:ext>
          </c:extLst>
        </c:ser>
        <c:ser>
          <c:idx val="2"/>
          <c:order val="2"/>
          <c:tx>
            <c:strRef>
              <c:f>Sheet4!$B$19</c:f>
              <c:strCache>
                <c:ptCount val="1"/>
                <c:pt idx="0">
                  <c:v>Afbrudte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Sheet4!$C$16:$M$16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Sheet4!$C$19:$M$19</c:f>
              <c:numCache>
                <c:formatCode>General</c:formatCode>
                <c:ptCount val="11"/>
                <c:pt idx="0">
                  <c:v>6</c:v>
                </c:pt>
                <c:pt idx="1">
                  <c:v>24</c:v>
                </c:pt>
                <c:pt idx="2">
                  <c:v>101</c:v>
                </c:pt>
                <c:pt idx="3">
                  <c:v>196</c:v>
                </c:pt>
                <c:pt idx="4">
                  <c:v>234</c:v>
                </c:pt>
                <c:pt idx="5">
                  <c:v>254</c:v>
                </c:pt>
                <c:pt idx="6">
                  <c:v>314</c:v>
                </c:pt>
                <c:pt idx="7">
                  <c:v>384</c:v>
                </c:pt>
                <c:pt idx="8">
                  <c:v>432</c:v>
                </c:pt>
                <c:pt idx="9">
                  <c:v>461</c:v>
                </c:pt>
                <c:pt idx="10">
                  <c:v>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23-4979-A0A4-136DA973CEC4}"/>
            </c:ext>
          </c:extLst>
        </c:ser>
        <c:ser>
          <c:idx val="3"/>
          <c:order val="3"/>
          <c:tx>
            <c:strRef>
              <c:f>Sheet4!$B$20</c:f>
              <c:strCache>
                <c:ptCount val="1"/>
                <c:pt idx="0">
                  <c:v>Bestand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Sheet4!$C$16:$M$16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Sheet4!$C$20:$M$20</c:f>
              <c:numCache>
                <c:formatCode>#,##0</c:formatCode>
                <c:ptCount val="11"/>
                <c:pt idx="0" formatCode="General">
                  <c:v>505</c:v>
                </c:pt>
                <c:pt idx="1">
                  <c:v>1259</c:v>
                </c:pt>
                <c:pt idx="2">
                  <c:v>2252</c:v>
                </c:pt>
                <c:pt idx="3">
                  <c:v>3153</c:v>
                </c:pt>
                <c:pt idx="4">
                  <c:v>3751</c:v>
                </c:pt>
                <c:pt idx="5">
                  <c:v>4244</c:v>
                </c:pt>
                <c:pt idx="6">
                  <c:v>4767</c:v>
                </c:pt>
                <c:pt idx="7">
                  <c:v>5286</c:v>
                </c:pt>
                <c:pt idx="8">
                  <c:v>5675</c:v>
                </c:pt>
                <c:pt idx="9">
                  <c:v>5893</c:v>
                </c:pt>
                <c:pt idx="10">
                  <c:v>6239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23-4979-A0A4-136DA973CE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943087"/>
        <c:axId val="26151535"/>
      </c:lineChart>
      <c:catAx>
        <c:axId val="3594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6151535"/>
        <c:crosses val="autoZero"/>
        <c:auto val="1"/>
        <c:lblAlgn val="ctr"/>
        <c:lblOffset val="100"/>
        <c:noMultiLvlLbl val="0"/>
      </c:catAx>
      <c:valAx>
        <c:axId val="261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594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947947253145463E-2"/>
          <c:y val="4.4151254349020327E-2"/>
          <c:w val="0.92174903223045879"/>
          <c:h val="0.57213550631752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'Kapitel 5'!$C$11</c:f>
              <c:strCache>
                <c:ptCount val="1"/>
                <c:pt idx="0">
                  <c:v>10 elever eller derunder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5'!$A$12:$B$15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5'!$C$12:$C$15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0.45833333333333331</c:v>
                </c:pt>
                <c:pt idx="3">
                  <c:v>0.58333333333333337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A-4935-8492-3155339CFDA9}"/>
            </c:ext>
          </c:extLst>
        </c:ser>
        <c:ser>
          <c:idx val="1"/>
          <c:order val="1"/>
          <c:tx>
            <c:strRef>
              <c:f>'Kapitel 5'!$D$11</c:f>
              <c:strCache>
                <c:ptCount val="1"/>
                <c:pt idx="0">
                  <c:v>11-25 elever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5'!$A$12:$B$15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5'!$D$12:$D$15</c:f>
              <c:numCache>
                <c:formatCode>0%</c:formatCode>
                <c:ptCount val="4"/>
                <c:pt idx="0">
                  <c:v>0.375</c:v>
                </c:pt>
                <c:pt idx="1">
                  <c:v>0.35</c:v>
                </c:pt>
                <c:pt idx="2">
                  <c:v>0.22916666666666666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A-4935-8492-3155339CFDA9}"/>
            </c:ext>
          </c:extLst>
        </c:ser>
        <c:ser>
          <c:idx val="2"/>
          <c:order val="2"/>
          <c:tx>
            <c:strRef>
              <c:f>'Kapitel 5'!$E$11</c:f>
              <c:strCache>
                <c:ptCount val="1"/>
                <c:pt idx="0">
                  <c:v>26-50 elever</c:v>
                </c:pt>
              </c:strCache>
            </c:strRef>
          </c:tx>
          <c:spPr>
            <a:solidFill>
              <a:srgbClr val="54B8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5'!$A$12:$B$15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5'!$E$12:$E$15</c:f>
              <c:numCache>
                <c:formatCode>0%</c:formatCode>
                <c:ptCount val="4"/>
                <c:pt idx="0">
                  <c:v>0.15625</c:v>
                </c:pt>
                <c:pt idx="1">
                  <c:v>0.15</c:v>
                </c:pt>
                <c:pt idx="2">
                  <c:v>0.20833333333333334</c:v>
                </c:pt>
                <c:pt idx="3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A-4935-8492-3155339CFDA9}"/>
            </c:ext>
          </c:extLst>
        </c:ser>
        <c:ser>
          <c:idx val="3"/>
          <c:order val="3"/>
          <c:tx>
            <c:strRef>
              <c:f>'Kapitel 5'!$F$11</c:f>
              <c:strCache>
                <c:ptCount val="1"/>
                <c:pt idx="0">
                  <c:v>Flere end 50 elever</c:v>
                </c:pt>
              </c:strCache>
            </c:strRef>
          </c:tx>
          <c:spPr>
            <a:solidFill>
              <a:srgbClr val="F9A6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5'!$A$12:$B$15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5'!$F$12:$F$15</c:f>
              <c:numCache>
                <c:formatCode>0%</c:formatCode>
                <c:ptCount val="4"/>
                <c:pt idx="0">
                  <c:v>0.21875</c:v>
                </c:pt>
                <c:pt idx="1">
                  <c:v>0.2</c:v>
                </c:pt>
                <c:pt idx="2">
                  <c:v>0.10416666666666667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A-4935-8492-3155339CFD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2561152"/>
        <c:axId val="282567040"/>
      </c:barChart>
      <c:catAx>
        <c:axId val="2825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2567040"/>
        <c:crosses val="autoZero"/>
        <c:auto val="1"/>
        <c:lblAlgn val="ctr"/>
        <c:lblOffset val="100"/>
        <c:noMultiLvlLbl val="0"/>
      </c:catAx>
      <c:valAx>
        <c:axId val="282567040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25611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'Kapitel 5'!$C$61</c:f>
              <c:strCache>
                <c:ptCount val="1"/>
                <c:pt idx="0">
                  <c:v>Alle er i botilbud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5'!$A$62:$B$65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5'!$C$62:$C$65</c:f>
              <c:numCache>
                <c:formatCode>0%</c:formatCode>
                <c:ptCount val="4"/>
                <c:pt idx="0">
                  <c:v>6.3829787234042548E-2</c:v>
                </c:pt>
                <c:pt idx="1">
                  <c:v>0.10526315789473684</c:v>
                </c:pt>
                <c:pt idx="2">
                  <c:v>0.18421052631578946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7-406B-91CC-EB4C56100E76}"/>
            </c:ext>
          </c:extLst>
        </c:ser>
        <c:ser>
          <c:idx val="1"/>
          <c:order val="1"/>
          <c:tx>
            <c:strRef>
              <c:f>'Kapitel 5'!$D$61</c:f>
              <c:strCache>
                <c:ptCount val="1"/>
                <c:pt idx="0">
                  <c:v>Et flertal er i botilbud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5'!$A$62:$B$65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5'!$D$62:$D$65</c:f>
              <c:numCache>
                <c:formatCode>0%</c:formatCode>
                <c:ptCount val="4"/>
                <c:pt idx="0">
                  <c:v>0.14893617021276595</c:v>
                </c:pt>
                <c:pt idx="1">
                  <c:v>0.21052631578947367</c:v>
                </c:pt>
                <c:pt idx="2">
                  <c:v>0.21052631578947367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7-406B-91CC-EB4C56100E76}"/>
            </c:ext>
          </c:extLst>
        </c:ser>
        <c:ser>
          <c:idx val="2"/>
          <c:order val="2"/>
          <c:tx>
            <c:strRef>
              <c:f>'Kapitel 5'!$E$61</c:f>
              <c:strCache>
                <c:ptCount val="1"/>
                <c:pt idx="0">
                  <c:v>Ca. ligeligt fordelt</c:v>
                </c:pt>
              </c:strCache>
            </c:strRef>
          </c:tx>
          <c:spPr>
            <a:solidFill>
              <a:srgbClr val="54B848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7-406B-91CC-EB4C56100E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5'!$A$62:$B$65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5'!$E$62:$E$65</c:f>
              <c:numCache>
                <c:formatCode>0%</c:formatCode>
                <c:ptCount val="4"/>
                <c:pt idx="0">
                  <c:v>0.10638297872340426</c:v>
                </c:pt>
                <c:pt idx="1">
                  <c:v>0</c:v>
                </c:pt>
                <c:pt idx="2">
                  <c:v>0.15789473684210525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C7-406B-91CC-EB4C56100E76}"/>
            </c:ext>
          </c:extLst>
        </c:ser>
        <c:ser>
          <c:idx val="3"/>
          <c:order val="3"/>
          <c:tx>
            <c:strRef>
              <c:f>'Kapitel 5'!$F$61</c:f>
              <c:strCache>
                <c:ptCount val="1"/>
                <c:pt idx="0">
                  <c:v>Et flertal i dagtilbud</c:v>
                </c:pt>
              </c:strCache>
            </c:strRef>
          </c:tx>
          <c:spPr>
            <a:solidFill>
              <a:srgbClr val="F9A65B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C7-406B-91CC-EB4C56100E7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C7-406B-91CC-EB4C56100E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5'!$A$62:$B$65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5'!$F$62:$F$65</c:f>
              <c:numCache>
                <c:formatCode>0%</c:formatCode>
                <c:ptCount val="4"/>
                <c:pt idx="0">
                  <c:v>0.14893617021276595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C7-406B-91CC-EB4C56100E76}"/>
            </c:ext>
          </c:extLst>
        </c:ser>
        <c:ser>
          <c:idx val="4"/>
          <c:order val="4"/>
          <c:tx>
            <c:strRef>
              <c:f>'Kapitel 5'!$G$61</c:f>
              <c:strCache>
                <c:ptCount val="1"/>
                <c:pt idx="0">
                  <c:v>Alle er i dagtilbud</c:v>
                </c:pt>
              </c:strCache>
            </c:strRef>
          </c:tx>
          <c:spPr>
            <a:solidFill>
              <a:srgbClr val="9A1C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5'!$A$62:$B$65</c:f>
              <c:multiLvlStrCache>
                <c:ptCount val="4"/>
                <c:lvl>
                  <c:pt idx="0">
                    <c:v>Flere forskellige målgrupper af STU-elever (fx elever med forskellige typer af henvisningsårsager)</c:v>
                  </c:pt>
                  <c:pt idx="1">
                    <c:v>Meget specifikke målgrupper af STU-elever</c:v>
                  </c:pt>
                  <c:pt idx="2">
                    <c:v>Flere forskellige målgrupper af STU-elever (fx elever med forskellige typer af henvisningsårsager)</c:v>
                  </c:pt>
                  <c:pt idx="3">
                    <c:v>Meget specifikke målgrupper af STU-elever</c:v>
                  </c:pt>
                </c:lvl>
                <c:lvl>
                  <c:pt idx="0">
                    <c:v>Offentlig institution</c:v>
                  </c:pt>
                  <c:pt idx="2">
                    <c:v>Privat institution</c:v>
                  </c:pt>
                </c:lvl>
              </c:multiLvlStrCache>
            </c:multiLvlStrRef>
          </c:cat>
          <c:val>
            <c:numRef>
              <c:f>'Kapitel 5'!$G$62:$G$65</c:f>
              <c:numCache>
                <c:formatCode>0%</c:formatCode>
                <c:ptCount val="4"/>
                <c:pt idx="0">
                  <c:v>0.53191489361702127</c:v>
                </c:pt>
                <c:pt idx="1">
                  <c:v>0.68421052631578949</c:v>
                </c:pt>
                <c:pt idx="2">
                  <c:v>0.44736842105263158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C7-406B-91CC-EB4C56100E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4341760"/>
        <c:axId val="284343296"/>
      </c:barChart>
      <c:catAx>
        <c:axId val="2843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4343296"/>
        <c:crosses val="autoZero"/>
        <c:auto val="1"/>
        <c:lblAlgn val="ctr"/>
        <c:lblOffset val="100"/>
        <c:noMultiLvlLbl val="0"/>
      </c:catAx>
      <c:valAx>
        <c:axId val="284343296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434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8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73-49C1-9EDD-1E16565AABA4}"/>
              </c:ext>
            </c:extLst>
          </c:dPt>
          <c:dPt>
            <c:idx val="1"/>
            <c:invertIfNegative val="0"/>
            <c:bubble3D val="0"/>
            <c:spPr>
              <a:solidFill>
                <a:srgbClr val="2BBD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73-49C1-9EDD-1E16565AABA4}"/>
              </c:ext>
            </c:extLst>
          </c:dPt>
          <c:dPt>
            <c:idx val="2"/>
            <c:invertIfNegative val="0"/>
            <c:bubble3D val="0"/>
            <c:spPr>
              <a:solidFill>
                <a:srgbClr val="7DCD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73-49C1-9EDD-1E16565AABA4}"/>
              </c:ext>
            </c:extLst>
          </c:dPt>
          <c:dPt>
            <c:idx val="3"/>
            <c:invertIfNegative val="0"/>
            <c:bubble3D val="0"/>
            <c:spPr>
              <a:solidFill>
                <a:srgbClr val="F15D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73-49C1-9EDD-1E16565AABA4}"/>
              </c:ext>
            </c:extLst>
          </c:dPt>
          <c:dPt>
            <c:idx val="4"/>
            <c:invertIfNegative val="0"/>
            <c:bubble3D val="0"/>
            <c:spPr>
              <a:solidFill>
                <a:srgbClr val="E330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73-49C1-9EDD-1E16565AABA4}"/>
              </c:ext>
            </c:extLst>
          </c:dPt>
          <c:dPt>
            <c:idx val="5"/>
            <c:invertIfNegative val="0"/>
            <c:bubble3D val="0"/>
            <c:spPr>
              <a:solidFill>
                <a:srgbClr val="80828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73-49C1-9EDD-1E16565AAB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8'!$A$101:$A$106</c:f>
              <c:strCache>
                <c:ptCount val="6"/>
                <c:pt idx="0">
                  <c:v>I alle tilfælde</c:v>
                </c:pt>
                <c:pt idx="1">
                  <c:v>I de fleste tilfælde</c:v>
                </c:pt>
                <c:pt idx="2">
                  <c:v>I ca. halvdelen af tilfældene</c:v>
                </c:pt>
                <c:pt idx="3">
                  <c:v>I mindre halvdelen af tilfældene</c:v>
                </c:pt>
                <c:pt idx="4">
                  <c:v>Sjældent eller aldrig</c:v>
                </c:pt>
                <c:pt idx="5">
                  <c:v>Ved ikke</c:v>
                </c:pt>
              </c:strCache>
            </c:strRef>
          </c:cat>
          <c:val>
            <c:numRef>
              <c:f>'Kapitel 8'!$B$101:$B$106</c:f>
              <c:numCache>
                <c:formatCode>0%</c:formatCode>
                <c:ptCount val="6"/>
                <c:pt idx="0">
                  <c:v>0.122</c:v>
                </c:pt>
                <c:pt idx="1">
                  <c:v>0.32899999999999996</c:v>
                </c:pt>
                <c:pt idx="2">
                  <c:v>4.9000000000000002E-2</c:v>
                </c:pt>
                <c:pt idx="3">
                  <c:v>0.159</c:v>
                </c:pt>
                <c:pt idx="4">
                  <c:v>0.317</c:v>
                </c:pt>
                <c:pt idx="5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73-49C1-9EDD-1E16565AAB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313669888"/>
        <c:axId val="313699712"/>
      </c:barChart>
      <c:catAx>
        <c:axId val="3136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3699712"/>
        <c:crosses val="autoZero"/>
        <c:auto val="1"/>
        <c:lblAlgn val="ctr"/>
        <c:lblOffset val="100"/>
        <c:noMultiLvlLbl val="0"/>
      </c:catAx>
      <c:valAx>
        <c:axId val="313699712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366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7529423221391E-2"/>
          <c:y val="3.8427947598253277E-2"/>
          <c:w val="0.92057382237555996"/>
          <c:h val="0.561855379431282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'Kapitel 7'!$R$2</c:f>
              <c:strCache>
                <c:ptCount val="1"/>
                <c:pt idx="0">
                  <c:v>Meget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A41E22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7'!$P$3:$Q$26</c:f>
              <c:multiLvlStrCache>
                <c:ptCount val="24"/>
                <c:lvl>
                  <c:pt idx="0">
                    <c:v>Fuldført</c:v>
                  </c:pt>
                  <c:pt idx="1">
                    <c:v>Afbrudt</c:v>
                  </c:pt>
                  <c:pt idx="2">
                    <c:v>I gang</c:v>
                  </c:pt>
                  <c:pt idx="3">
                    <c:v>Fuldført</c:v>
                  </c:pt>
                  <c:pt idx="4">
                    <c:v>Afbrudt</c:v>
                  </c:pt>
                  <c:pt idx="5">
                    <c:v>I gang</c:v>
                  </c:pt>
                  <c:pt idx="6">
                    <c:v>Fuldført</c:v>
                  </c:pt>
                  <c:pt idx="7">
                    <c:v>Afbrudt</c:v>
                  </c:pt>
                  <c:pt idx="8">
                    <c:v>I gang</c:v>
                  </c:pt>
                  <c:pt idx="9">
                    <c:v>Fuldført</c:v>
                  </c:pt>
                  <c:pt idx="10">
                    <c:v>Afbrudt</c:v>
                  </c:pt>
                  <c:pt idx="11">
                    <c:v>I gang</c:v>
                  </c:pt>
                  <c:pt idx="12">
                    <c:v>Fuldført</c:v>
                  </c:pt>
                  <c:pt idx="13">
                    <c:v>Afbrudt</c:v>
                  </c:pt>
                  <c:pt idx="14">
                    <c:v>I gang</c:v>
                  </c:pt>
                  <c:pt idx="15">
                    <c:v>Fuldført</c:v>
                  </c:pt>
                  <c:pt idx="16">
                    <c:v>Afbrudt</c:v>
                  </c:pt>
                  <c:pt idx="17">
                    <c:v>I gang</c:v>
                  </c:pt>
                  <c:pt idx="18">
                    <c:v>Fuldført</c:v>
                  </c:pt>
                  <c:pt idx="19">
                    <c:v>Afbrudt</c:v>
                  </c:pt>
                  <c:pt idx="20">
                    <c:v>I gang</c:v>
                  </c:pt>
                  <c:pt idx="21">
                    <c:v>Fuldført</c:v>
                  </c:pt>
                  <c:pt idx="22">
                    <c:v>Afbrudt</c:v>
                  </c:pt>
                  <c:pt idx="23">
                    <c:v>I gang</c:v>
                  </c:pt>
                </c:lvl>
                <c:lvl>
                  <c:pt idx="0">
                    <c:v>Jeg er blevet bedre til at klare mig selv i hverdagen </c:v>
                  </c:pt>
                  <c:pt idx="3">
                    <c:v>Jeg er blevet bedre til at snakke med andre mennesker </c:v>
                  </c:pt>
                  <c:pt idx="6">
                    <c:v>Jeg er blevet bedre til skolefag </c:v>
                  </c:pt>
                  <c:pt idx="9">
                    <c:v>Jeg er blevet mere klar til at få et arbejde </c:v>
                  </c:pt>
                  <c:pt idx="12">
                    <c:v>Jeg har fået nye, gode venner' </c:v>
                  </c:pt>
                  <c:pt idx="15">
                    <c:v>Jeg er blevet gladere </c:v>
                  </c:pt>
                  <c:pt idx="18">
                    <c:v>Jeg har fået større selvtillid </c:v>
                  </c:pt>
                  <c:pt idx="21">
                    <c:v>Jeg har fundet ud af, hvad jeg er god til' </c:v>
                  </c:pt>
                </c:lvl>
              </c:multiLvlStrCache>
            </c:multiLvlStrRef>
          </c:cat>
          <c:val>
            <c:numRef>
              <c:f>'Kapitel 7'!$R$3:$R$26</c:f>
              <c:numCache>
                <c:formatCode>0%</c:formatCode>
                <c:ptCount val="24"/>
                <c:pt idx="0">
                  <c:v>0.5</c:v>
                </c:pt>
                <c:pt idx="1">
                  <c:v>0.22580645161290322</c:v>
                </c:pt>
                <c:pt idx="2">
                  <c:v>0.40226628895184136</c:v>
                </c:pt>
                <c:pt idx="3">
                  <c:v>0.51229508196721307</c:v>
                </c:pt>
                <c:pt idx="4">
                  <c:v>0.29032258064516131</c:v>
                </c:pt>
                <c:pt idx="5">
                  <c:v>0.40226628895184136</c:v>
                </c:pt>
                <c:pt idx="6">
                  <c:v>0.21311475409836064</c:v>
                </c:pt>
                <c:pt idx="7">
                  <c:v>0.11290322580645161</c:v>
                </c:pt>
                <c:pt idx="8">
                  <c:v>0.21813031161473087</c:v>
                </c:pt>
                <c:pt idx="9">
                  <c:v>0.40573770491803279</c:v>
                </c:pt>
                <c:pt idx="10">
                  <c:v>0.20967741935483872</c:v>
                </c:pt>
                <c:pt idx="11">
                  <c:v>0.29461756373937675</c:v>
                </c:pt>
                <c:pt idx="12">
                  <c:v>0.52049180327868849</c:v>
                </c:pt>
                <c:pt idx="13">
                  <c:v>0.32258064516129031</c:v>
                </c:pt>
                <c:pt idx="14">
                  <c:v>0.53257790368271951</c:v>
                </c:pt>
                <c:pt idx="15">
                  <c:v>0.51639344262295084</c:v>
                </c:pt>
                <c:pt idx="16">
                  <c:v>0.30645161290322581</c:v>
                </c:pt>
                <c:pt idx="17">
                  <c:v>0.45325779036827196</c:v>
                </c:pt>
                <c:pt idx="18">
                  <c:v>0.49180327868852458</c:v>
                </c:pt>
                <c:pt idx="19">
                  <c:v>0.29032258064516131</c:v>
                </c:pt>
                <c:pt idx="20">
                  <c:v>0.34844192634560905</c:v>
                </c:pt>
                <c:pt idx="21">
                  <c:v>0.47950819672131145</c:v>
                </c:pt>
                <c:pt idx="22">
                  <c:v>0.35483870967741937</c:v>
                </c:pt>
                <c:pt idx="23">
                  <c:v>0.36827195467422097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3-4113-AC56-A69BFFA3BE62}"/>
            </c:ext>
          </c:extLst>
        </c:ser>
        <c:ser>
          <c:idx val="1"/>
          <c:order val="1"/>
          <c:tx>
            <c:strRef>
              <c:f>'Kapitel 7'!$S$2</c:f>
              <c:strCache>
                <c:ptCount val="1"/>
                <c:pt idx="0">
                  <c:v>Lidt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28C8F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7'!$P$3:$Q$26</c:f>
              <c:multiLvlStrCache>
                <c:ptCount val="24"/>
                <c:lvl>
                  <c:pt idx="0">
                    <c:v>Fuldført</c:v>
                  </c:pt>
                  <c:pt idx="1">
                    <c:v>Afbrudt</c:v>
                  </c:pt>
                  <c:pt idx="2">
                    <c:v>I gang</c:v>
                  </c:pt>
                  <c:pt idx="3">
                    <c:v>Fuldført</c:v>
                  </c:pt>
                  <c:pt idx="4">
                    <c:v>Afbrudt</c:v>
                  </c:pt>
                  <c:pt idx="5">
                    <c:v>I gang</c:v>
                  </c:pt>
                  <c:pt idx="6">
                    <c:v>Fuldført</c:v>
                  </c:pt>
                  <c:pt idx="7">
                    <c:v>Afbrudt</c:v>
                  </c:pt>
                  <c:pt idx="8">
                    <c:v>I gang</c:v>
                  </c:pt>
                  <c:pt idx="9">
                    <c:v>Fuldført</c:v>
                  </c:pt>
                  <c:pt idx="10">
                    <c:v>Afbrudt</c:v>
                  </c:pt>
                  <c:pt idx="11">
                    <c:v>I gang</c:v>
                  </c:pt>
                  <c:pt idx="12">
                    <c:v>Fuldført</c:v>
                  </c:pt>
                  <c:pt idx="13">
                    <c:v>Afbrudt</c:v>
                  </c:pt>
                  <c:pt idx="14">
                    <c:v>I gang</c:v>
                  </c:pt>
                  <c:pt idx="15">
                    <c:v>Fuldført</c:v>
                  </c:pt>
                  <c:pt idx="16">
                    <c:v>Afbrudt</c:v>
                  </c:pt>
                  <c:pt idx="17">
                    <c:v>I gang</c:v>
                  </c:pt>
                  <c:pt idx="18">
                    <c:v>Fuldført</c:v>
                  </c:pt>
                  <c:pt idx="19">
                    <c:v>Afbrudt</c:v>
                  </c:pt>
                  <c:pt idx="20">
                    <c:v>I gang</c:v>
                  </c:pt>
                  <c:pt idx="21">
                    <c:v>Fuldført</c:v>
                  </c:pt>
                  <c:pt idx="22">
                    <c:v>Afbrudt</c:v>
                  </c:pt>
                  <c:pt idx="23">
                    <c:v>I gang</c:v>
                  </c:pt>
                </c:lvl>
                <c:lvl>
                  <c:pt idx="0">
                    <c:v>Jeg er blevet bedre til at klare mig selv i hverdagen </c:v>
                  </c:pt>
                  <c:pt idx="3">
                    <c:v>Jeg er blevet bedre til at snakke med andre mennesker </c:v>
                  </c:pt>
                  <c:pt idx="6">
                    <c:v>Jeg er blevet bedre til skolefag </c:v>
                  </c:pt>
                  <c:pt idx="9">
                    <c:v>Jeg er blevet mere klar til at få et arbejde </c:v>
                  </c:pt>
                  <c:pt idx="12">
                    <c:v>Jeg har fået nye, gode venner' </c:v>
                  </c:pt>
                  <c:pt idx="15">
                    <c:v>Jeg er blevet gladere </c:v>
                  </c:pt>
                  <c:pt idx="18">
                    <c:v>Jeg har fået større selvtillid </c:v>
                  </c:pt>
                  <c:pt idx="21">
                    <c:v>Jeg har fundet ud af, hvad jeg er god til' </c:v>
                  </c:pt>
                </c:lvl>
              </c:multiLvlStrCache>
            </c:multiLvlStrRef>
          </c:cat>
          <c:val>
            <c:numRef>
              <c:f>'Kapitel 7'!$S$3:$S$26</c:f>
              <c:numCache>
                <c:formatCode>0%</c:formatCode>
                <c:ptCount val="24"/>
                <c:pt idx="0">
                  <c:v>0.36065573770491804</c:v>
                </c:pt>
                <c:pt idx="1">
                  <c:v>0.4838709677419355</c:v>
                </c:pt>
                <c:pt idx="2">
                  <c:v>0.39376770538243627</c:v>
                </c:pt>
                <c:pt idx="3">
                  <c:v>0.31967213114754101</c:v>
                </c:pt>
                <c:pt idx="4">
                  <c:v>0.37096774193548387</c:v>
                </c:pt>
                <c:pt idx="5">
                  <c:v>0.41359773371104813</c:v>
                </c:pt>
                <c:pt idx="6">
                  <c:v>0.37704918032786883</c:v>
                </c:pt>
                <c:pt idx="7">
                  <c:v>0.35483870967741937</c:v>
                </c:pt>
                <c:pt idx="8">
                  <c:v>0.40793201133144474</c:v>
                </c:pt>
                <c:pt idx="9">
                  <c:v>0.29098360655737704</c:v>
                </c:pt>
                <c:pt idx="10">
                  <c:v>0.32258064516129031</c:v>
                </c:pt>
                <c:pt idx="11">
                  <c:v>0.28611898016997167</c:v>
                </c:pt>
                <c:pt idx="12">
                  <c:v>0.26229508196721313</c:v>
                </c:pt>
                <c:pt idx="13">
                  <c:v>0.27419354838709675</c:v>
                </c:pt>
                <c:pt idx="14">
                  <c:v>0.31444759206798867</c:v>
                </c:pt>
                <c:pt idx="15">
                  <c:v>0.23360655737704919</c:v>
                </c:pt>
                <c:pt idx="16">
                  <c:v>0.32258064516129031</c:v>
                </c:pt>
                <c:pt idx="17">
                  <c:v>0.31728045325779036</c:v>
                </c:pt>
                <c:pt idx="18">
                  <c:v>0.29098360655737704</c:v>
                </c:pt>
                <c:pt idx="19">
                  <c:v>0.25806451612903225</c:v>
                </c:pt>
                <c:pt idx="20">
                  <c:v>0.36827195467422097</c:v>
                </c:pt>
                <c:pt idx="21">
                  <c:v>0.28688524590163933</c:v>
                </c:pt>
                <c:pt idx="22">
                  <c:v>0.22580645161290322</c:v>
                </c:pt>
                <c:pt idx="23">
                  <c:v>0.33711048158640228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43-4113-AC56-A69BFFA3BE62}"/>
            </c:ext>
          </c:extLst>
        </c:ser>
        <c:ser>
          <c:idx val="2"/>
          <c:order val="2"/>
          <c:tx>
            <c:strRef>
              <c:f>'Kapitel 7'!$T$2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rgbClr val="54B848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29844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7'!$P$3:$Q$26</c:f>
              <c:multiLvlStrCache>
                <c:ptCount val="24"/>
                <c:lvl>
                  <c:pt idx="0">
                    <c:v>Fuldført</c:v>
                  </c:pt>
                  <c:pt idx="1">
                    <c:v>Afbrudt</c:v>
                  </c:pt>
                  <c:pt idx="2">
                    <c:v>I gang</c:v>
                  </c:pt>
                  <c:pt idx="3">
                    <c:v>Fuldført</c:v>
                  </c:pt>
                  <c:pt idx="4">
                    <c:v>Afbrudt</c:v>
                  </c:pt>
                  <c:pt idx="5">
                    <c:v>I gang</c:v>
                  </c:pt>
                  <c:pt idx="6">
                    <c:v>Fuldført</c:v>
                  </c:pt>
                  <c:pt idx="7">
                    <c:v>Afbrudt</c:v>
                  </c:pt>
                  <c:pt idx="8">
                    <c:v>I gang</c:v>
                  </c:pt>
                  <c:pt idx="9">
                    <c:v>Fuldført</c:v>
                  </c:pt>
                  <c:pt idx="10">
                    <c:v>Afbrudt</c:v>
                  </c:pt>
                  <c:pt idx="11">
                    <c:v>I gang</c:v>
                  </c:pt>
                  <c:pt idx="12">
                    <c:v>Fuldført</c:v>
                  </c:pt>
                  <c:pt idx="13">
                    <c:v>Afbrudt</c:v>
                  </c:pt>
                  <c:pt idx="14">
                    <c:v>I gang</c:v>
                  </c:pt>
                  <c:pt idx="15">
                    <c:v>Fuldført</c:v>
                  </c:pt>
                  <c:pt idx="16">
                    <c:v>Afbrudt</c:v>
                  </c:pt>
                  <c:pt idx="17">
                    <c:v>I gang</c:v>
                  </c:pt>
                  <c:pt idx="18">
                    <c:v>Fuldført</c:v>
                  </c:pt>
                  <c:pt idx="19">
                    <c:v>Afbrudt</c:v>
                  </c:pt>
                  <c:pt idx="20">
                    <c:v>I gang</c:v>
                  </c:pt>
                  <c:pt idx="21">
                    <c:v>Fuldført</c:v>
                  </c:pt>
                  <c:pt idx="22">
                    <c:v>Afbrudt</c:v>
                  </c:pt>
                  <c:pt idx="23">
                    <c:v>I gang</c:v>
                  </c:pt>
                </c:lvl>
                <c:lvl>
                  <c:pt idx="0">
                    <c:v>Jeg er blevet bedre til at klare mig selv i hverdagen </c:v>
                  </c:pt>
                  <c:pt idx="3">
                    <c:v>Jeg er blevet bedre til at snakke med andre mennesker </c:v>
                  </c:pt>
                  <c:pt idx="6">
                    <c:v>Jeg er blevet bedre til skolefag </c:v>
                  </c:pt>
                  <c:pt idx="9">
                    <c:v>Jeg er blevet mere klar til at få et arbejde </c:v>
                  </c:pt>
                  <c:pt idx="12">
                    <c:v>Jeg har fået nye, gode venner' </c:v>
                  </c:pt>
                  <c:pt idx="15">
                    <c:v>Jeg er blevet gladere </c:v>
                  </c:pt>
                  <c:pt idx="18">
                    <c:v>Jeg har fået større selvtillid </c:v>
                  </c:pt>
                  <c:pt idx="21">
                    <c:v>Jeg har fundet ud af, hvad jeg er god til' </c:v>
                  </c:pt>
                </c:lvl>
              </c:multiLvlStrCache>
            </c:multiLvlStrRef>
          </c:cat>
          <c:val>
            <c:numRef>
              <c:f>'Kapitel 7'!$T$3:$T$26</c:f>
              <c:numCache>
                <c:formatCode>0%</c:formatCode>
                <c:ptCount val="24"/>
                <c:pt idx="0">
                  <c:v>7.7868852459016397E-2</c:v>
                </c:pt>
                <c:pt idx="1">
                  <c:v>0.25806451612903225</c:v>
                </c:pt>
                <c:pt idx="2">
                  <c:v>0.10481586402266289</c:v>
                </c:pt>
                <c:pt idx="3">
                  <c:v>0.10245901639344263</c:v>
                </c:pt>
                <c:pt idx="4">
                  <c:v>0.24193548387096775</c:v>
                </c:pt>
                <c:pt idx="5">
                  <c:v>0.10764872521246459</c:v>
                </c:pt>
                <c:pt idx="6">
                  <c:v>0.28688524590163933</c:v>
                </c:pt>
                <c:pt idx="7">
                  <c:v>0.43548387096774194</c:v>
                </c:pt>
                <c:pt idx="8">
                  <c:v>0.24362606232294617</c:v>
                </c:pt>
                <c:pt idx="9">
                  <c:v>0.18852459016393441</c:v>
                </c:pt>
                <c:pt idx="10">
                  <c:v>0.37096774193548387</c:v>
                </c:pt>
                <c:pt idx="11">
                  <c:v>0.23229461756373937</c:v>
                </c:pt>
                <c:pt idx="12">
                  <c:v>0.17622950819672131</c:v>
                </c:pt>
                <c:pt idx="13">
                  <c:v>0.32258064516129031</c:v>
                </c:pt>
                <c:pt idx="14">
                  <c:v>0.10764872521246459</c:v>
                </c:pt>
                <c:pt idx="15">
                  <c:v>0.13934426229508196</c:v>
                </c:pt>
                <c:pt idx="16">
                  <c:v>0.25806451612903225</c:v>
                </c:pt>
                <c:pt idx="17">
                  <c:v>0.11898016997167139</c:v>
                </c:pt>
                <c:pt idx="18">
                  <c:v>0.12704918032786885</c:v>
                </c:pt>
                <c:pt idx="19">
                  <c:v>0.32258064516129031</c:v>
                </c:pt>
                <c:pt idx="20">
                  <c:v>0.1501416430594901</c:v>
                </c:pt>
                <c:pt idx="21">
                  <c:v>0.13934426229508196</c:v>
                </c:pt>
                <c:pt idx="22">
                  <c:v>0.33870967741935482</c:v>
                </c:pt>
                <c:pt idx="23">
                  <c:v>0.14164305949008499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43-4113-AC56-A69BFFA3BE62}"/>
            </c:ext>
          </c:extLst>
        </c:ser>
        <c:ser>
          <c:idx val="3"/>
          <c:order val="3"/>
          <c:tx>
            <c:strRef>
              <c:f>'Kapitel 7'!$U$2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F9A65B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A64F24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'Kapitel 7'!$P$3:$Q$26</c:f>
              <c:multiLvlStrCache>
                <c:ptCount val="24"/>
                <c:lvl>
                  <c:pt idx="0">
                    <c:v>Fuldført</c:v>
                  </c:pt>
                  <c:pt idx="1">
                    <c:v>Afbrudt</c:v>
                  </c:pt>
                  <c:pt idx="2">
                    <c:v>I gang</c:v>
                  </c:pt>
                  <c:pt idx="3">
                    <c:v>Fuldført</c:v>
                  </c:pt>
                  <c:pt idx="4">
                    <c:v>Afbrudt</c:v>
                  </c:pt>
                  <c:pt idx="5">
                    <c:v>I gang</c:v>
                  </c:pt>
                  <c:pt idx="6">
                    <c:v>Fuldført</c:v>
                  </c:pt>
                  <c:pt idx="7">
                    <c:v>Afbrudt</c:v>
                  </c:pt>
                  <c:pt idx="8">
                    <c:v>I gang</c:v>
                  </c:pt>
                  <c:pt idx="9">
                    <c:v>Fuldført</c:v>
                  </c:pt>
                  <c:pt idx="10">
                    <c:v>Afbrudt</c:v>
                  </c:pt>
                  <c:pt idx="11">
                    <c:v>I gang</c:v>
                  </c:pt>
                  <c:pt idx="12">
                    <c:v>Fuldført</c:v>
                  </c:pt>
                  <c:pt idx="13">
                    <c:v>Afbrudt</c:v>
                  </c:pt>
                  <c:pt idx="14">
                    <c:v>I gang</c:v>
                  </c:pt>
                  <c:pt idx="15">
                    <c:v>Fuldført</c:v>
                  </c:pt>
                  <c:pt idx="16">
                    <c:v>Afbrudt</c:v>
                  </c:pt>
                  <c:pt idx="17">
                    <c:v>I gang</c:v>
                  </c:pt>
                  <c:pt idx="18">
                    <c:v>Fuldført</c:v>
                  </c:pt>
                  <c:pt idx="19">
                    <c:v>Afbrudt</c:v>
                  </c:pt>
                  <c:pt idx="20">
                    <c:v>I gang</c:v>
                  </c:pt>
                  <c:pt idx="21">
                    <c:v>Fuldført</c:v>
                  </c:pt>
                  <c:pt idx="22">
                    <c:v>Afbrudt</c:v>
                  </c:pt>
                  <c:pt idx="23">
                    <c:v>I gang</c:v>
                  </c:pt>
                </c:lvl>
                <c:lvl>
                  <c:pt idx="0">
                    <c:v>Jeg er blevet bedre til at klare mig selv i hverdagen </c:v>
                  </c:pt>
                  <c:pt idx="3">
                    <c:v>Jeg er blevet bedre til at snakke med andre mennesker </c:v>
                  </c:pt>
                  <c:pt idx="6">
                    <c:v>Jeg er blevet bedre til skolefag </c:v>
                  </c:pt>
                  <c:pt idx="9">
                    <c:v>Jeg er blevet mere klar til at få et arbejde </c:v>
                  </c:pt>
                  <c:pt idx="12">
                    <c:v>Jeg har fået nye, gode venner' </c:v>
                  </c:pt>
                  <c:pt idx="15">
                    <c:v>Jeg er blevet gladere </c:v>
                  </c:pt>
                  <c:pt idx="18">
                    <c:v>Jeg har fået større selvtillid </c:v>
                  </c:pt>
                  <c:pt idx="21">
                    <c:v>Jeg har fundet ud af, hvad jeg er god til' </c:v>
                  </c:pt>
                </c:lvl>
              </c:multiLvlStrCache>
            </c:multiLvlStrRef>
          </c:cat>
          <c:val>
            <c:numRef>
              <c:f>'Kapitel 7'!$U$3:$U$26</c:f>
              <c:numCache>
                <c:formatCode>0%</c:formatCode>
                <c:ptCount val="24"/>
                <c:pt idx="0">
                  <c:v>6.1475409836065573E-2</c:v>
                </c:pt>
                <c:pt idx="1">
                  <c:v>3.2258064516129031E-2</c:v>
                </c:pt>
                <c:pt idx="2">
                  <c:v>9.9150141643059492E-2</c:v>
                </c:pt>
                <c:pt idx="3">
                  <c:v>6.5573770491803282E-2</c:v>
                </c:pt>
                <c:pt idx="4">
                  <c:v>9.6774193548387094E-2</c:v>
                </c:pt>
                <c:pt idx="5">
                  <c:v>7.6487252124645896E-2</c:v>
                </c:pt>
                <c:pt idx="6">
                  <c:v>0.12295081967213115</c:v>
                </c:pt>
                <c:pt idx="7">
                  <c:v>9.6774193548387094E-2</c:v>
                </c:pt>
                <c:pt idx="8">
                  <c:v>0.13031161473087818</c:v>
                </c:pt>
                <c:pt idx="9">
                  <c:v>0.11475409836065574</c:v>
                </c:pt>
                <c:pt idx="10">
                  <c:v>9.6774193548387094E-2</c:v>
                </c:pt>
                <c:pt idx="11">
                  <c:v>0.18696883852691218</c:v>
                </c:pt>
                <c:pt idx="12">
                  <c:v>4.0983606557377046E-2</c:v>
                </c:pt>
                <c:pt idx="13">
                  <c:v>8.0645161290322578E-2</c:v>
                </c:pt>
                <c:pt idx="14">
                  <c:v>4.5325779036827198E-2</c:v>
                </c:pt>
                <c:pt idx="15">
                  <c:v>0.11065573770491803</c:v>
                </c:pt>
                <c:pt idx="16">
                  <c:v>0.11290322580645161</c:v>
                </c:pt>
                <c:pt idx="17">
                  <c:v>0.11048158640226628</c:v>
                </c:pt>
                <c:pt idx="18">
                  <c:v>9.0163934426229511E-2</c:v>
                </c:pt>
                <c:pt idx="19">
                  <c:v>0.12903225806451613</c:v>
                </c:pt>
                <c:pt idx="20">
                  <c:v>0.13314447592067988</c:v>
                </c:pt>
                <c:pt idx="21">
                  <c:v>9.4262295081967207E-2</c:v>
                </c:pt>
                <c:pt idx="22">
                  <c:v>8.0645161290322578E-2</c:v>
                </c:pt>
                <c:pt idx="23">
                  <c:v>0.15297450424929179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43-4113-AC56-A69BFFA3BE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6359936"/>
        <c:axId val="286361472"/>
      </c:barChart>
      <c:catAx>
        <c:axId val="2863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6361472"/>
        <c:crosses val="autoZero"/>
        <c:auto val="1"/>
        <c:lblAlgn val="ctr"/>
        <c:lblOffset val="100"/>
        <c:noMultiLvlLbl val="0"/>
      </c:catAx>
      <c:valAx>
        <c:axId val="286361472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8635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da-DK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51676230113026E-2"/>
          <c:y val="6.1264271790587577E-2"/>
          <c:w val="0.91298396117919001"/>
          <c:h val="0.55976906395472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'Kapitel 7'!$B$21</c:f>
              <c:strCache>
                <c:ptCount val="1"/>
                <c:pt idx="0">
                  <c:v>Fuldført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7'!$A$22:$A$25</c:f>
              <c:strCache>
                <c:ptCount val="4"/>
                <c:pt idx="0">
                  <c:v>Jeg føler mig ofte ensom </c:v>
                </c:pt>
                <c:pt idx="1">
                  <c:v>Der er altid nogen, jeg kan gå til, hvis jeg har brug for hjælp' </c:v>
                </c:pt>
                <c:pt idx="2">
                  <c:v>Jeg ville ønske, at jeg havde flere nære venner' </c:v>
                </c:pt>
                <c:pt idx="3">
                  <c:v>Der er som regel altid nogle venner, som jeg kan være sammen med' </c:v>
                </c:pt>
              </c:strCache>
            </c:strRef>
          </c:cat>
          <c:val>
            <c:numRef>
              <c:f>'Kapitel 7'!$B$22:$B$25</c:f>
              <c:numCache>
                <c:formatCode>0%</c:formatCode>
                <c:ptCount val="4"/>
                <c:pt idx="0">
                  <c:v>0.28278688524590162</c:v>
                </c:pt>
                <c:pt idx="1">
                  <c:v>0.88114754098360659</c:v>
                </c:pt>
                <c:pt idx="2">
                  <c:v>0.49590163934426229</c:v>
                </c:pt>
                <c:pt idx="3">
                  <c:v>0.55327868852459017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5-4149-AB19-981F9755C3EE}"/>
            </c:ext>
          </c:extLst>
        </c:ser>
        <c:ser>
          <c:idx val="1"/>
          <c:order val="1"/>
          <c:tx>
            <c:strRef>
              <c:f>'Kapitel 7'!$C$21</c:f>
              <c:strCache>
                <c:ptCount val="1"/>
                <c:pt idx="0">
                  <c:v>Afbrudt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7'!$A$22:$A$25</c:f>
              <c:strCache>
                <c:ptCount val="4"/>
                <c:pt idx="0">
                  <c:v>Jeg føler mig ofte ensom </c:v>
                </c:pt>
                <c:pt idx="1">
                  <c:v>Der er altid nogen, jeg kan gå til, hvis jeg har brug for hjælp' </c:v>
                </c:pt>
                <c:pt idx="2">
                  <c:v>Jeg ville ønske, at jeg havde flere nære venner' </c:v>
                </c:pt>
                <c:pt idx="3">
                  <c:v>Der er som regel altid nogle venner, som jeg kan være sammen med' </c:v>
                </c:pt>
              </c:strCache>
            </c:strRef>
          </c:cat>
          <c:val>
            <c:numRef>
              <c:f>'Kapitel 7'!$C$22:$C$25</c:f>
              <c:numCache>
                <c:formatCode>0%</c:formatCode>
                <c:ptCount val="4"/>
                <c:pt idx="0">
                  <c:v>0.29032258064516131</c:v>
                </c:pt>
                <c:pt idx="1">
                  <c:v>0.88709677419354838</c:v>
                </c:pt>
                <c:pt idx="2">
                  <c:v>0.467741935483871</c:v>
                </c:pt>
                <c:pt idx="3">
                  <c:v>0.58064516129032262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5-4149-AB19-981F9755C3EE}"/>
            </c:ext>
          </c:extLst>
        </c:ser>
        <c:ser>
          <c:idx val="2"/>
          <c:order val="2"/>
          <c:tx>
            <c:strRef>
              <c:f>'Kapitel 7'!$D$21</c:f>
              <c:strCache>
                <c:ptCount val="1"/>
                <c:pt idx="0">
                  <c:v>I gang</c:v>
                </c:pt>
              </c:strCache>
            </c:strRef>
          </c:tx>
          <c:spPr>
            <a:solidFill>
              <a:srgbClr val="54B8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7'!$A$22:$A$25</c:f>
              <c:strCache>
                <c:ptCount val="4"/>
                <c:pt idx="0">
                  <c:v>Jeg føler mig ofte ensom </c:v>
                </c:pt>
                <c:pt idx="1">
                  <c:v>Der er altid nogen, jeg kan gå til, hvis jeg har brug for hjælp' </c:v>
                </c:pt>
                <c:pt idx="2">
                  <c:v>Jeg ville ønske, at jeg havde flere nære venner' </c:v>
                </c:pt>
                <c:pt idx="3">
                  <c:v>Der er som regel altid nogle venner, som jeg kan være sammen med' </c:v>
                </c:pt>
              </c:strCache>
            </c:strRef>
          </c:cat>
          <c:val>
            <c:numRef>
              <c:f>'Kapitel 7'!$D$22:$D$25</c:f>
              <c:numCache>
                <c:formatCode>0%</c:formatCode>
                <c:ptCount val="4"/>
                <c:pt idx="0">
                  <c:v>0.22994652406417113</c:v>
                </c:pt>
                <c:pt idx="1">
                  <c:v>0.8609625668449199</c:v>
                </c:pt>
                <c:pt idx="2">
                  <c:v>0.44385026737967914</c:v>
                </c:pt>
                <c:pt idx="3">
                  <c:v>0.60160427807486627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B5-4149-AB19-981F9755C3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15"/>
        <c:axId val="293515264"/>
        <c:axId val="293516800"/>
      </c:barChart>
      <c:catAx>
        <c:axId val="2935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3516800"/>
        <c:crosses val="autoZero"/>
        <c:auto val="1"/>
        <c:lblAlgn val="ctr"/>
        <c:lblOffset val="100"/>
        <c:noMultiLvlLbl val="0"/>
      </c:catAx>
      <c:valAx>
        <c:axId val="293516800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35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'Kapitel 7'!$B$46</c:f>
              <c:strCache>
                <c:ptCount val="1"/>
                <c:pt idx="0">
                  <c:v>I høj grad</c:v>
                </c:pt>
              </c:strCache>
            </c:strRef>
          </c:tx>
          <c:spPr>
            <a:solidFill>
              <a:srgbClr val="54B8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7'!$A$47:$A$49</c:f>
              <c:strCache>
                <c:ptCount val="3"/>
                <c:pt idx="0">
                  <c:v>I hvilken grad synes du at din søn/datter har fået et STU-tilbud, der passer til hans/hendes kvalifikationer og interesser, og som løbende tilrettes efter hans/hendes udvikling?</c:v>
                </c:pt>
                <c:pt idx="1">
                  <c:v>I hvilken grad synes du at din søns/datters STU-tilbud indeholder fag og aktiviteter, der fremmer hans/hendes personlige udvikling og mulighed for at deltage i sociale sammenhænge?</c:v>
                </c:pt>
                <c:pt idx="2">
                  <c:v>I hvilken grad synes du at din søns/datters STU-tilbud giver erfaringer, som er relevante på arbejdsmarkedet eller for udviklingen af personlige kompetencer? Erfaringer kan fx være praktik i virksomheder og institutioner.</c:v>
                </c:pt>
              </c:strCache>
            </c:strRef>
          </c:cat>
          <c:val>
            <c:numRef>
              <c:f>'Kapitel 7'!$B$47:$B$49</c:f>
              <c:numCache>
                <c:formatCode>0%</c:formatCode>
                <c:ptCount val="3"/>
                <c:pt idx="0">
                  <c:v>0.38</c:v>
                </c:pt>
                <c:pt idx="1">
                  <c:v>0.34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F-44C8-8015-764A2E52BF21}"/>
            </c:ext>
          </c:extLst>
        </c:ser>
        <c:ser>
          <c:idx val="1"/>
          <c:order val="1"/>
          <c:tx>
            <c:strRef>
              <c:f>'Kapitel 7'!$C$46</c:f>
              <c:strCache>
                <c:ptCount val="1"/>
                <c:pt idx="0">
                  <c:v>I nogen grad</c:v>
                </c:pt>
              </c:strCache>
            </c:strRef>
          </c:tx>
          <c:spPr>
            <a:solidFill>
              <a:srgbClr val="028C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7'!$A$47:$A$49</c:f>
              <c:strCache>
                <c:ptCount val="3"/>
                <c:pt idx="0">
                  <c:v>I hvilken grad synes du at din søn/datter har fået et STU-tilbud, der passer til hans/hendes kvalifikationer og interesser, og som løbende tilrettes efter hans/hendes udvikling?</c:v>
                </c:pt>
                <c:pt idx="1">
                  <c:v>I hvilken grad synes du at din søns/datters STU-tilbud indeholder fag og aktiviteter, der fremmer hans/hendes personlige udvikling og mulighed for at deltage i sociale sammenhænge?</c:v>
                </c:pt>
                <c:pt idx="2">
                  <c:v>I hvilken grad synes du at din søns/datters STU-tilbud giver erfaringer, som er relevante på arbejdsmarkedet eller for udviklingen af personlige kompetencer? Erfaringer kan fx være praktik i virksomheder og institutioner.</c:v>
                </c:pt>
              </c:strCache>
            </c:strRef>
          </c:cat>
          <c:val>
            <c:numRef>
              <c:f>'Kapitel 7'!$C$47:$C$49</c:f>
              <c:numCache>
                <c:formatCode>0%</c:formatCode>
                <c:ptCount val="3"/>
                <c:pt idx="0">
                  <c:v>0.32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F-44C8-8015-764A2E52BF21}"/>
            </c:ext>
          </c:extLst>
        </c:ser>
        <c:ser>
          <c:idx val="2"/>
          <c:order val="2"/>
          <c:tx>
            <c:strRef>
              <c:f>'Kapitel 7'!$D$46</c:f>
              <c:strCache>
                <c:ptCount val="1"/>
                <c:pt idx="0">
                  <c:v>I mindre grad</c:v>
                </c:pt>
              </c:strCache>
            </c:strRef>
          </c:tx>
          <c:spPr>
            <a:solidFill>
              <a:srgbClr val="F9A6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7'!$A$47:$A$49</c:f>
              <c:strCache>
                <c:ptCount val="3"/>
                <c:pt idx="0">
                  <c:v>I hvilken grad synes du at din søn/datter har fået et STU-tilbud, der passer til hans/hendes kvalifikationer og interesser, og som løbende tilrettes efter hans/hendes udvikling?</c:v>
                </c:pt>
                <c:pt idx="1">
                  <c:v>I hvilken grad synes du at din søns/datters STU-tilbud indeholder fag og aktiviteter, der fremmer hans/hendes personlige udvikling og mulighed for at deltage i sociale sammenhænge?</c:v>
                </c:pt>
                <c:pt idx="2">
                  <c:v>I hvilken grad synes du at din søns/datters STU-tilbud giver erfaringer, som er relevante på arbejdsmarkedet eller for udviklingen af personlige kompetencer? Erfaringer kan fx være praktik i virksomheder og institutioner.</c:v>
                </c:pt>
              </c:strCache>
            </c:strRef>
          </c:cat>
          <c:val>
            <c:numRef>
              <c:f>'Kapitel 7'!$D$47:$D$49</c:f>
              <c:numCache>
                <c:formatCode>0%</c:formatCode>
                <c:ptCount val="3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FF-44C8-8015-764A2E52BF21}"/>
            </c:ext>
          </c:extLst>
        </c:ser>
        <c:ser>
          <c:idx val="3"/>
          <c:order val="3"/>
          <c:tx>
            <c:strRef>
              <c:f>'Kapitel 7'!$E$46</c:f>
              <c:strCache>
                <c:ptCount val="1"/>
                <c:pt idx="0">
                  <c:v>Slet ikke</c:v>
                </c:pt>
              </c:strCache>
            </c:strRef>
          </c:tx>
          <c:spPr>
            <a:solidFill>
              <a:srgbClr val="E3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7'!$A$47:$A$49</c:f>
              <c:strCache>
                <c:ptCount val="3"/>
                <c:pt idx="0">
                  <c:v>I hvilken grad synes du at din søn/datter har fået et STU-tilbud, der passer til hans/hendes kvalifikationer og interesser, og som løbende tilrettes efter hans/hendes udvikling?</c:v>
                </c:pt>
                <c:pt idx="1">
                  <c:v>I hvilken grad synes du at din søns/datters STU-tilbud indeholder fag og aktiviteter, der fremmer hans/hendes personlige udvikling og mulighed for at deltage i sociale sammenhænge?</c:v>
                </c:pt>
                <c:pt idx="2">
                  <c:v>I hvilken grad synes du at din søns/datters STU-tilbud giver erfaringer, som er relevante på arbejdsmarkedet eller for udviklingen af personlige kompetencer? Erfaringer kan fx være praktik i virksomheder og institutioner.</c:v>
                </c:pt>
              </c:strCache>
            </c:strRef>
          </c:cat>
          <c:val>
            <c:numRef>
              <c:f>'Kapitel 7'!$E$47:$E$49</c:f>
              <c:numCache>
                <c:formatCode>0%</c:formatCode>
                <c:ptCount val="3"/>
                <c:pt idx="0">
                  <c:v>0.09</c:v>
                </c:pt>
                <c:pt idx="1">
                  <c:v>0.08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FF-44C8-8015-764A2E52BF21}"/>
            </c:ext>
          </c:extLst>
        </c:ser>
        <c:ser>
          <c:idx val="4"/>
          <c:order val="4"/>
          <c:tx>
            <c:strRef>
              <c:f>'Kapitel 7'!$F$46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80828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7'!$A$47:$A$49</c:f>
              <c:strCache>
                <c:ptCount val="3"/>
                <c:pt idx="0">
                  <c:v>I hvilken grad synes du at din søn/datter har fået et STU-tilbud, der passer til hans/hendes kvalifikationer og interesser, og som løbende tilrettes efter hans/hendes udvikling?</c:v>
                </c:pt>
                <c:pt idx="1">
                  <c:v>I hvilken grad synes du at din søns/datters STU-tilbud indeholder fag og aktiviteter, der fremmer hans/hendes personlige udvikling og mulighed for at deltage i sociale sammenhænge?</c:v>
                </c:pt>
                <c:pt idx="2">
                  <c:v>I hvilken grad synes du at din søns/datters STU-tilbud giver erfaringer, som er relevante på arbejdsmarkedet eller for udviklingen af personlige kompetencer? Erfaringer kan fx være praktik i virksomheder og institutioner.</c:v>
                </c:pt>
              </c:strCache>
            </c:strRef>
          </c:cat>
          <c:val>
            <c:numRef>
              <c:f>'Kapitel 7'!$F$47:$F$49</c:f>
              <c:numCache>
                <c:formatCode>0%</c:formatCode>
                <c:ptCount val="3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FF-44C8-8015-764A2E52BF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8496384"/>
        <c:axId val="298497920"/>
      </c:barChart>
      <c:catAx>
        <c:axId val="29849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8497920"/>
        <c:crosses val="autoZero"/>
        <c:auto val="1"/>
        <c:lblAlgn val="ctr"/>
        <c:lblOffset val="100"/>
        <c:noMultiLvlLbl val="0"/>
      </c:catAx>
      <c:valAx>
        <c:axId val="298497920"/>
        <c:scaling>
          <c:orientation val="minMax"/>
        </c:scaling>
        <c:delete val="0"/>
        <c:axPos val="b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9849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28C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56-400D-AB00-B63137E9724B}"/>
              </c:ext>
            </c:extLst>
          </c:dPt>
          <c:dPt>
            <c:idx val="2"/>
            <c:invertIfNegative val="0"/>
            <c:bubble3D val="0"/>
            <c:spPr>
              <a:solidFill>
                <a:srgbClr val="80828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56-400D-AB00-B63137E97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'Kapitel 8'!$A$115:$A$117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Ved ikke</c:v>
                </c:pt>
              </c:strCache>
            </c:strRef>
          </c:cat>
          <c:val>
            <c:numRef>
              <c:f>'Kapitel 8'!$C$115:$C$117</c:f>
              <c:numCache>
                <c:formatCode>0%</c:formatCode>
                <c:ptCount val="3"/>
                <c:pt idx="0">
                  <c:v>0.6458483754512635</c:v>
                </c:pt>
                <c:pt idx="1">
                  <c:v>0.21119133574007221</c:v>
                </c:pt>
                <c:pt idx="2">
                  <c:v>0.14296028880866427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56-400D-AB00-B63137E972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666560"/>
        <c:axId val="315406976"/>
      </c:barChart>
      <c:catAx>
        <c:axId val="3136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5406976"/>
        <c:crosses val="autoZero"/>
        <c:auto val="1"/>
        <c:lblAlgn val="ctr"/>
        <c:lblOffset val="100"/>
        <c:noMultiLvlLbl val="0"/>
      </c:catAx>
      <c:valAx>
        <c:axId val="315406976"/>
        <c:scaling>
          <c:orientation val="minMax"/>
          <c:max val="0.8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1366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9BADEE0D-B920-498E-915D-4C01B32BFCE4}" type="datetimeFigureOut">
              <a:rPr lang="da-DK" smtClean="0"/>
              <a:t>04-04-2019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BB63ED19-67F0-49A5-A9BF-123B0F8C23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45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j@sjkonsulent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g.d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7667" y="46791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da-DK" sz="4800" b="1" dirty="0"/>
              <a:t>Særlig tilrettelagt Ungdomsuddannelse (STU) – 10 år efter</a:t>
            </a:r>
            <a:br>
              <a:rPr lang="da-DK" sz="4800" b="1" dirty="0"/>
            </a:br>
            <a:br>
              <a:rPr lang="da-DK" sz="6600" b="1" dirty="0"/>
            </a:br>
            <a:endParaRPr lang="da-DK" sz="24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96292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  <a:p>
            <a:r>
              <a:rPr lang="da-DK" b="1" i="1" cap="none" dirty="0"/>
              <a:t>Steffen Jensen</a:t>
            </a:r>
          </a:p>
          <a:p>
            <a:r>
              <a:rPr lang="da-DK" b="1" i="1" cap="none" dirty="0">
                <a:hlinkClick r:id="rId2"/>
              </a:rPr>
              <a:t>sj@sjkonsulent.dk</a:t>
            </a:r>
            <a:r>
              <a:rPr lang="da-DK" b="1" i="1" cap="none" dirty="0"/>
              <a:t>						</a:t>
            </a:r>
          </a:p>
          <a:p>
            <a:r>
              <a:rPr lang="da-DK" b="1" i="1" cap="none" dirty="0"/>
              <a:t>T: 2033 0840							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1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87C1D-E13A-46CE-8B19-C6B44D67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Dagtilbud eller botilbud?</a:t>
            </a:r>
            <a:br>
              <a:rPr lang="da-DK" dirty="0"/>
            </a:br>
            <a:br>
              <a:rPr lang="da-DK" dirty="0"/>
            </a:br>
            <a:r>
              <a:rPr lang="da-DK" sz="1300" dirty="0"/>
              <a:t>(Kilde: Institutionssurvey)</a:t>
            </a:r>
            <a:endParaRPr lang="da-DK" dirty="0"/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44788416-3D29-4FAB-84EE-1A134BCD01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72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5C5E5-0C24-4DC7-BA1F-8706B3AA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Udgifter </a:t>
            </a:r>
            <a:br>
              <a:rPr lang="da-DK" dirty="0"/>
            </a:br>
            <a:r>
              <a:rPr lang="da-DK" sz="3200" dirty="0"/>
              <a:t>Samlede udgifter</a:t>
            </a:r>
            <a:r>
              <a:rPr lang="da-DK" sz="3200"/>
              <a:t>: 1.328.000.000 </a:t>
            </a:r>
            <a:r>
              <a:rPr lang="da-DK" sz="3200" dirty="0"/>
              <a:t>kr./år.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D58575B-CACB-45CD-98BE-991DC708C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674048"/>
              </p:ext>
            </p:extLst>
          </p:nvPr>
        </p:nvGraphicFramePr>
        <p:xfrm>
          <a:off x="1393371" y="2029096"/>
          <a:ext cx="9144000" cy="400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442">
                  <a:extLst>
                    <a:ext uri="{9D8B030D-6E8A-4147-A177-3AD203B41FA5}">
                      <a16:colId xmlns:a16="http://schemas.microsoft.com/office/drawing/2014/main" val="3401707767"/>
                    </a:ext>
                  </a:extLst>
                </a:gridCol>
                <a:gridCol w="1526442">
                  <a:extLst>
                    <a:ext uri="{9D8B030D-6E8A-4147-A177-3AD203B41FA5}">
                      <a16:colId xmlns:a16="http://schemas.microsoft.com/office/drawing/2014/main" val="654972648"/>
                    </a:ext>
                  </a:extLst>
                </a:gridCol>
                <a:gridCol w="1526442">
                  <a:extLst>
                    <a:ext uri="{9D8B030D-6E8A-4147-A177-3AD203B41FA5}">
                      <a16:colId xmlns:a16="http://schemas.microsoft.com/office/drawing/2014/main" val="1505327991"/>
                    </a:ext>
                  </a:extLst>
                </a:gridCol>
                <a:gridCol w="1527357">
                  <a:extLst>
                    <a:ext uri="{9D8B030D-6E8A-4147-A177-3AD203B41FA5}">
                      <a16:colId xmlns:a16="http://schemas.microsoft.com/office/drawing/2014/main" val="754203806"/>
                    </a:ext>
                  </a:extLst>
                </a:gridCol>
                <a:gridCol w="1527357">
                  <a:extLst>
                    <a:ext uri="{9D8B030D-6E8A-4147-A177-3AD203B41FA5}">
                      <a16:colId xmlns:a16="http://schemas.microsoft.com/office/drawing/2014/main" val="835692909"/>
                    </a:ext>
                  </a:extLst>
                </a:gridCol>
                <a:gridCol w="1509960">
                  <a:extLst>
                    <a:ext uri="{9D8B030D-6E8A-4147-A177-3AD203B41FA5}">
                      <a16:colId xmlns:a16="http://schemas.microsoft.com/office/drawing/2014/main" val="2650681711"/>
                    </a:ext>
                  </a:extLst>
                </a:gridCol>
              </a:tblGrid>
              <a:tr h="66765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Udgifter pr. elev/år </a:t>
                      </a:r>
                      <a:endParaRPr lang="da-DK" sz="20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 rowSpan="2"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OFFENTLIGE / PRIVATE UDBYDERE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76854"/>
                  </a:ext>
                </a:extLst>
              </a:tr>
              <a:tr h="667657">
                <a:tc gridSpan="2"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Primært offentlige udbydere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Ca. lige stor andel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Primært private udbydere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Total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extLst>
                  <a:ext uri="{0D108BD9-81ED-4DB2-BD59-A6C34878D82A}">
                    <a16:rowId xmlns:a16="http://schemas.microsoft.com/office/drawing/2014/main" val="3793357992"/>
                  </a:ext>
                </a:extLst>
              </a:tr>
              <a:tr h="66765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UDBYDERE INDEN FOR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/ UDEN FOR KOMMUNEN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Primært udbydere i kommunen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209.352 kr. (19)</a:t>
                      </a:r>
                      <a:endParaRPr lang="da-DK" sz="1400" b="1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256.115 kr. (7)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261.224 kr. (7)</a:t>
                      </a:r>
                      <a:endParaRPr lang="da-DK" sz="14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230.275 kr. (33)</a:t>
                      </a:r>
                      <a:endParaRPr lang="da-DK" sz="14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702339873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Ca. lige stor andel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257.479 kr. (6)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260.290 kr. (11)</a:t>
                      </a:r>
                      <a:endParaRPr lang="da-DK" sz="14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971086811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Primært udbydere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uden for kommunen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4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275.002 kr. (11)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278.369 kr. (17)</a:t>
                      </a:r>
                      <a:endParaRPr lang="da-DK" sz="1400" b="1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277.426 kr. (33)</a:t>
                      </a:r>
                      <a:endParaRPr lang="da-DK" sz="14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763592393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Total</a:t>
                      </a:r>
                      <a:endParaRPr lang="da-DK" sz="12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217.339 kr. (24)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270.237 kr. (22)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268.603 kr. (31)</a:t>
                      </a:r>
                      <a:endParaRPr lang="da-DK" sz="14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effectLst/>
                        </a:rPr>
                        <a:t>252.148 kr. (78)</a:t>
                      </a:r>
                      <a:endParaRPr lang="da-DK" sz="1400" b="1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427330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E8821-C174-456E-A72B-2E2E4BA4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Variationer i gennemsnitlige udgifter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65DB1B-9723-4693-A329-53B10D281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Kommuneklynge: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Fra 353.347 kr. i klynge 7 til 220.297 kr. i klynge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Urbanisering: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Fra 288.468 kr. i bykommuner til 219.503 kr. i landkommuner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Antal elever på institutionen: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Fra 293.247 kr. for under 25 elever til 218.001 kr. for over 75 elever</a:t>
            </a:r>
          </a:p>
        </p:txBody>
      </p:sp>
    </p:spTree>
    <p:extLst>
      <p:ext uri="{BB962C8B-B14F-4D97-AF65-F5344CB8AC3E}">
        <p14:creationId xmlns:p14="http://schemas.microsoft.com/office/powerpoint/2010/main" val="42191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2210A-4A98-4162-87BE-8F7E6929C4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da-DK" dirty="0"/>
            </a:br>
            <a:r>
              <a:rPr lang="da-DK" b="1" dirty="0"/>
              <a:t>Evalueringen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DAD6C7-AEF4-4892-A03D-5B0331A19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8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2153C-D52B-495B-B7E2-8FC79F19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Målgruppevurdering og visitation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F00B1F-90F6-4A62-A116-FC9491E45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UU målgruppevurderer korrekt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4 % af institutionerne oplever af og til at få elever, der kunne gennemføre en ordinær uddannelse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6 % af institutionerne oplever af og til at få elever, der ikke passer til deres tilbud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Kommunerne følger </a:t>
            </a:r>
            <a:r>
              <a:rPr lang="da-DK" dirty="0" err="1"/>
              <a:t>UU’s</a:t>
            </a:r>
            <a:r>
              <a:rPr lang="da-DK" dirty="0"/>
              <a:t> indstilling om institution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I de fleste eller alle tilfælde: 94 %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 dirty="0"/>
          </a:p>
          <a:p>
            <a:pPr lvl="1">
              <a:buFont typeface="Wingdings" panose="05000000000000000000" pitchFamily="2" charset="2"/>
              <a:buChar char="Ø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6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A627B-B3FE-44A0-86BD-334B3391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Får eleven to eller flere tilbud?</a:t>
            </a:r>
            <a:br>
              <a:rPr lang="da-DK" dirty="0"/>
            </a:br>
            <a:br>
              <a:rPr lang="da-DK" dirty="0"/>
            </a:br>
            <a:r>
              <a:rPr lang="da-DK" sz="1200" dirty="0"/>
              <a:t>(Kilde: UU </a:t>
            </a:r>
            <a:r>
              <a:rPr lang="da-DK" sz="1200" dirty="0" err="1"/>
              <a:t>survey</a:t>
            </a:r>
            <a:r>
              <a:rPr lang="da-DK" sz="1200" dirty="0"/>
              <a:t>)</a:t>
            </a:r>
          </a:p>
        </p:txBody>
      </p:sp>
      <p:graphicFrame>
        <p:nvGraphicFramePr>
          <p:cNvPr id="4" name="Chart 40">
            <a:extLst>
              <a:ext uri="{FF2B5EF4-FFF2-40B4-BE49-F238E27FC236}">
                <a16:creationId xmlns:a16="http://schemas.microsoft.com/office/drawing/2014/main" id="{62235AD9-20C6-4173-B5E7-80B483D43C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8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1B54D-7B45-43A7-8667-D3628E29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Elevernes udbytte af STU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8AF09A-4AFD-405B-B05A-CDF337CC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6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Alle respondentgrupper er enige om, at eleverne i høj grad opnår personlige, sociale og faglige kompetencer gennem STU forløbet.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Elevernes oplevede udbytte</a:t>
            </a: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Chart 481">
            <a:extLst>
              <a:ext uri="{FF2B5EF4-FFF2-40B4-BE49-F238E27FC236}">
                <a16:creationId xmlns:a16="http://schemas.microsoft.com/office/drawing/2014/main" id="{AFD3D237-F11B-4E8B-9DAA-EF1B79948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573171"/>
              </p:ext>
            </p:extLst>
          </p:nvPr>
        </p:nvGraphicFramePr>
        <p:xfrm>
          <a:off x="1097279" y="2908662"/>
          <a:ext cx="9570721" cy="318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2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1B79F-E204-4456-929B-320C29C0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Elevernes tilfredshed og trivsel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3C4028-7137-4148-A119-AAB751E9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Elever, der har fuldført eller er i gang med en STU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b="1" dirty="0"/>
              <a:t>77 % tilfredse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15 % hverken-eller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8 % utilfredse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Elever, der har afbrudt en STU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56 % tilfredse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23 % hverken-eller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21 % utilfredse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Unge, der har gennemført eller i gang med en STU ligger samme niveau som befolkningen generelt i WHO’s trivselsindeks (68), og elever, der har afbrud en STU en lille smule under (63)</a:t>
            </a:r>
          </a:p>
        </p:txBody>
      </p:sp>
    </p:spTree>
    <p:extLst>
      <p:ext uri="{BB962C8B-B14F-4D97-AF65-F5344CB8AC3E}">
        <p14:creationId xmlns:p14="http://schemas.microsoft.com/office/powerpoint/2010/main" val="18138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F74D8-643B-4624-95F7-7CE3A37F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Social trivsel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Chart 482">
            <a:extLst>
              <a:ext uri="{FF2B5EF4-FFF2-40B4-BE49-F238E27FC236}">
                <a16:creationId xmlns:a16="http://schemas.microsoft.com/office/drawing/2014/main" id="{DCB9F04B-BAFA-4AA7-94A8-2FD892DCAA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0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E6BE8-582B-4609-81C4-2FF1AF21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Forældrenes oplevelse af STU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Chart 484">
            <a:extLst>
              <a:ext uri="{FF2B5EF4-FFF2-40B4-BE49-F238E27FC236}">
                <a16:creationId xmlns:a16="http://schemas.microsoft.com/office/drawing/2014/main" id="{2EE786AD-526C-4718-A655-B4AD9FA0D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27778"/>
              </p:ext>
            </p:extLst>
          </p:nvPr>
        </p:nvGraphicFramePr>
        <p:xfrm>
          <a:off x="1097280" y="1881097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9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833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2400" dirty="0"/>
              <a:t>Præsentation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/>
              <a:t>Status for STU efter 10 år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/>
              <a:t>Evalueringen 2017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/>
              <a:t>Politisk opfølgning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/>
              <a:t>Hvad bør der gøres?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/>
              <a:t>Debat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25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DDCDA-1A5A-4433-8B00-0B347C13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Har din søn/datter fået det tilbud, som I ønskede?</a:t>
            </a:r>
          </a:p>
        </p:txBody>
      </p:sp>
      <p:graphicFrame>
        <p:nvGraphicFramePr>
          <p:cNvPr id="4" name="Chart 41">
            <a:extLst>
              <a:ext uri="{FF2B5EF4-FFF2-40B4-BE49-F238E27FC236}">
                <a16:creationId xmlns:a16="http://schemas.microsoft.com/office/drawing/2014/main" id="{8492FC14-E598-4495-9510-D8CB4553FF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6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FAD16-B281-44D1-8D5A-04EA81D3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Forsørgelse i 2016 – efter </a:t>
            </a:r>
            <a:r>
              <a:rPr lang="da-DK" dirty="0" err="1"/>
              <a:t>afslutningsår</a:t>
            </a:r>
            <a:r>
              <a:rPr lang="da-DK" dirty="0"/>
              <a:t> 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Chart 490">
            <a:extLst>
              <a:ext uri="{FF2B5EF4-FFF2-40B4-BE49-F238E27FC236}">
                <a16:creationId xmlns:a16="http://schemas.microsoft.com/office/drawing/2014/main" id="{441798B9-793B-47E5-AF1C-B7764E0CC0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6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EC965-7163-46DA-BA4C-29B2BE72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Sikrer udslusningsprocessen en god overgang? </a:t>
            </a:r>
            <a:br>
              <a:rPr lang="da-DK" dirty="0"/>
            </a:br>
            <a:r>
              <a:rPr lang="da-DK" sz="1300" dirty="0"/>
              <a:t>(Kilde: Institutionssurvey)</a:t>
            </a:r>
          </a:p>
        </p:txBody>
      </p:sp>
      <p:graphicFrame>
        <p:nvGraphicFramePr>
          <p:cNvPr id="4" name="Chart 308">
            <a:extLst>
              <a:ext uri="{FF2B5EF4-FFF2-40B4-BE49-F238E27FC236}">
                <a16:creationId xmlns:a16="http://schemas.microsoft.com/office/drawing/2014/main" id="{0B054D02-53F0-47C6-AEEA-9C410B0512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48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5B26C-97E4-49EC-95F6-A89D66F6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der en plan for din søn/datter efter STU?</a:t>
            </a:r>
          </a:p>
        </p:txBody>
      </p:sp>
      <p:graphicFrame>
        <p:nvGraphicFramePr>
          <p:cNvPr id="4" name="Chart 309">
            <a:extLst>
              <a:ext uri="{FF2B5EF4-FFF2-40B4-BE49-F238E27FC236}">
                <a16:creationId xmlns:a16="http://schemas.microsoft.com/office/drawing/2014/main" id="{4B6727B5-398E-448B-BF75-17B82160BD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4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B77C8-546D-4F57-AC8E-6B544C91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Forældrenes deltagelse i udslusningssamtale</a:t>
            </a:r>
          </a:p>
        </p:txBody>
      </p:sp>
      <p:graphicFrame>
        <p:nvGraphicFramePr>
          <p:cNvPr id="4" name="Chart 312">
            <a:extLst>
              <a:ext uri="{FF2B5EF4-FFF2-40B4-BE49-F238E27FC236}">
                <a16:creationId xmlns:a16="http://schemas.microsoft.com/office/drawing/2014/main" id="{E7A8F5EB-8BCE-4ABC-9CC9-C8996C63F2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4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26C02-3438-44AA-8BE3-4ACEC7A3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Manglende samspil</a:t>
            </a:r>
            <a:br>
              <a:rPr lang="da-DK" dirty="0"/>
            </a:br>
            <a:br>
              <a:rPr lang="da-DK" dirty="0"/>
            </a:br>
            <a:r>
              <a:rPr lang="da-DK" sz="1200" dirty="0"/>
              <a:t>(Kilde: Casekommuner)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8A38FE-3BD5-4827-893C-B8E079DB5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Tre lovkomplekser spiller ikke tilstrækkeligt sammen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STU-lovgivningen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Serviceloven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Beskæftigelseslovgivningen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Problem når handlekommune er forskellig fra bopælskommune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eller når en STU-elev flytter til en anden kommune.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De kommunale forvaltninger har ikke altid et tilstrækkeligt samarbejde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Fx tildeler én forvaltning et STU-forløb og foreslår et </a:t>
            </a:r>
            <a:r>
              <a:rPr lang="da-DK" dirty="0" err="1"/>
              <a:t>bo-tilbud</a:t>
            </a:r>
            <a:r>
              <a:rPr lang="da-DK" dirty="0"/>
              <a:t>, som en anden forvaltning afviser.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Institutioner og kommuner ønsker også, at der bliver mulighed for, at undervisning til folkeskolens afgangsprøve kan indgå i et STU-forløb.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26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685A2-ACCB-4F30-9A5B-FC3C246C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Usikkerhed om regler og roller</a:t>
            </a:r>
            <a:br>
              <a:rPr lang="da-DK" dirty="0"/>
            </a:br>
            <a:br>
              <a:rPr lang="da-DK" dirty="0"/>
            </a:br>
            <a:r>
              <a:rPr lang="da-DK" sz="1300" dirty="0"/>
              <a:t>(Kilde: Casekommuner)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90657D-9059-4896-9787-0051C6561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Usikkerhed om reglerne for målgruppevurdering, indstilling og visitation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/>
              <a:t>Hvem har hvilke </a:t>
            </a:r>
            <a:r>
              <a:rPr lang="da-DK" dirty="0"/>
              <a:t>roller?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Undertiden blandes rollerne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Sammenblanding af roller - eksempler: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Kommunens eget STU tilbud sidder i visitationsudvalget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En ungeenhed har ansvar for såvel målgruppevurdering som visitation, herunder til STU-forløb, som er forankret i samme ungeenhed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 err="1"/>
              <a:t>UU’s</a:t>
            </a:r>
            <a:r>
              <a:rPr lang="da-DK" dirty="0"/>
              <a:t> involvering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40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91C69-ABE2-4CA2-91EF-D9FF1FC4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Visitationsudvalg og jobcentrets rolle</a:t>
            </a:r>
            <a:br>
              <a:rPr lang="da-DK" dirty="0"/>
            </a:br>
            <a:br>
              <a:rPr lang="da-DK" dirty="0"/>
            </a:br>
            <a:r>
              <a:rPr lang="da-DK" sz="1300" dirty="0"/>
              <a:t>(Kilde: Casekommuner)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45FF20-E6A5-4293-988F-E4172B52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Næsten alle kommuner har et visitationsudvalg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De bedste resultater opnås, hvis visitationsudvalget består af de tre relevante forvaltninger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børn og unge,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social og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beskæftigelse.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Tidlig inddragelse af jobcentret i processen giver de bedste resultater.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en beskæftigelsesorienteret tilgang til uddannelsesplanen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jobcentret har mulighed for at påvirke sammensætningen af forløbet, så dobbeltarbejde undgås, når den unge efter endt STU-forløb typisk overgår til jobcentrets regi. 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4812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5B7AA-C1B3-4D3D-890A-FB047D19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Sammenfatning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65933E-EDAC-4036-B9A9-D561CD3C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800" dirty="0"/>
              <a:t>Målsætningerne for STU opfyldes i høj grad. </a:t>
            </a:r>
            <a:r>
              <a:rPr lang="da-DK" sz="1800" b="1" dirty="0"/>
              <a:t>Elevernes sociale, personlige og faglige kompetencer styrkes</a:t>
            </a:r>
            <a:r>
              <a:rPr lang="da-DK" sz="1800" dirty="0"/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600" dirty="0"/>
              <a:t>STU er med til at øge elevernes livskvalitet.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600" b="1" dirty="0"/>
              <a:t>Ensomhed</a:t>
            </a:r>
            <a:r>
              <a:rPr lang="da-DK" sz="1600" dirty="0"/>
              <a:t> er dog en udbredt problematik.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800" dirty="0"/>
              <a:t>Delformålet med STU om </a:t>
            </a:r>
            <a:r>
              <a:rPr lang="da-DK" sz="1800" b="1" dirty="0"/>
              <a:t>uddannelse og beskæftigelse </a:t>
            </a:r>
            <a:r>
              <a:rPr lang="da-DK" sz="1800" dirty="0"/>
              <a:t>opfyldes i nogen grad.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600" dirty="0"/>
              <a:t>Overgang til beskæftigelse er lidt højere i kommuner med en meget stærk socioøkonomi end kommuner med svag.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800" dirty="0"/>
              <a:t>Ingen sammenhæng mellem kommunens udgifter pr. elev og elevernes udbytte.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800" dirty="0"/>
              <a:t>Ingen sammenhæng mellem kommunens brug af institutionstype og elevernes udbytte.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800" b="1" dirty="0"/>
              <a:t>Tidlig inddragelse af jobcentret </a:t>
            </a:r>
            <a:r>
              <a:rPr lang="da-DK" sz="1800" dirty="0"/>
              <a:t>giver de bedste resultater.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a-DK" sz="1800" b="1" dirty="0"/>
              <a:t>Udslusningen</a:t>
            </a:r>
            <a:r>
              <a:rPr lang="da-DK" sz="1800" dirty="0"/>
              <a:t> kunne være bedre.</a:t>
            </a:r>
          </a:p>
        </p:txBody>
      </p:sp>
    </p:spTree>
    <p:extLst>
      <p:ext uri="{BB962C8B-B14F-4D97-AF65-F5344CB8AC3E}">
        <p14:creationId xmlns:p14="http://schemas.microsoft.com/office/powerpoint/2010/main" val="4755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BF637-DFBF-4E63-B6F1-7D7A23DA4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b="1" dirty="0"/>
              <a:t>Opfølgning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5105075-6013-49D9-BF09-33E54BA05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14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jeg?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77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Nu: Selvstændig konsulent m/ opgaver for bl.a. Rambøll og Epinion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2003-2015: Kontorchef i Undervisningsministeriet med ansvar for vejledning, </a:t>
            </a:r>
            <a:br>
              <a:rPr lang="da-DK" sz="2200" dirty="0"/>
            </a:br>
            <a:r>
              <a:rPr lang="da-DK" sz="2200" dirty="0"/>
              <a:t>                        overgange, forberedende uddannelser mv.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1997-2003: Kontorchef i Undervisningsministeriet for kontorer med ansvar for statistik, </a:t>
            </a:r>
            <a:br>
              <a:rPr lang="da-DK" sz="2200" dirty="0"/>
            </a:br>
            <a:r>
              <a:rPr lang="da-DK" sz="2200" dirty="0"/>
              <a:t>                        informationsteknologi mv.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1994-1997: Chefkonsulent i Undervisningsministeriets Økonomisekretariat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1983-1994: Undervisningsinspektør og –konsulent i Undervisningsministeriets </a:t>
            </a:r>
            <a:br>
              <a:rPr lang="da-DK" sz="2200" dirty="0"/>
            </a:br>
            <a:r>
              <a:rPr lang="da-DK" sz="2200" dirty="0"/>
              <a:t>  	           Gymnasieafdeling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1974-1988: Adjunkt/lektor Ordrup Gymnasium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2200" dirty="0"/>
              <a:t>1974:	           Cand.scient. i matematik og fysik, Københavns Universitet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96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69A0C-AFB0-4535-A7CA-92BD648C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Politisk opfølgning 1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414E09-B763-4154-ADD6-97E492C7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Evalueringsrapporten er oversendt til Folketingets partier (uddannelsesordførerne)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På baggrund af en henvendelse fra Dansk Handicap har Mattias </a:t>
            </a:r>
            <a:r>
              <a:rPr lang="da-DK" dirty="0" err="1"/>
              <a:t>Tesfaye</a:t>
            </a:r>
            <a:r>
              <a:rPr lang="da-DK" dirty="0"/>
              <a:t> (S) stillet ministeren spørgsmål om</a:t>
            </a:r>
          </a:p>
          <a:p>
            <a:pPr marL="544068" lvl="1" indent="-342900">
              <a:buFont typeface="+mj-lt"/>
              <a:buAutoNum type="arabicPeriod"/>
            </a:pPr>
            <a:r>
              <a:rPr lang="da-DK" dirty="0"/>
              <a:t>Elevernes muligheder for at </a:t>
            </a:r>
            <a:r>
              <a:rPr lang="da-DK" b="1" dirty="0"/>
              <a:t>vælge institution</a:t>
            </a:r>
          </a:p>
          <a:p>
            <a:pPr marL="544068" lvl="1" indent="-342900">
              <a:buFont typeface="+mj-lt"/>
              <a:buAutoNum type="arabicPeriod"/>
            </a:pPr>
            <a:r>
              <a:rPr lang="da-DK" dirty="0"/>
              <a:t>Kommunernes </a:t>
            </a:r>
            <a:r>
              <a:rPr lang="da-DK" b="1" dirty="0"/>
              <a:t>usystematiske information </a:t>
            </a:r>
            <a:r>
              <a:rPr lang="da-DK" dirty="0"/>
              <a:t>om STU</a:t>
            </a:r>
          </a:p>
          <a:p>
            <a:pPr marL="544068" lvl="1" indent="-342900">
              <a:buFont typeface="+mj-lt"/>
              <a:buAutoNum type="arabicPeriod"/>
            </a:pPr>
            <a:r>
              <a:rPr lang="da-DK" dirty="0"/>
              <a:t>En mulig </a:t>
            </a:r>
            <a:r>
              <a:rPr lang="da-DK" b="1" dirty="0"/>
              <a:t>kvalitetssikring af STU institutioner</a:t>
            </a:r>
          </a:p>
          <a:p>
            <a:pPr marL="251460" indent="-342900">
              <a:buFont typeface="Wingdings" panose="05000000000000000000" pitchFamily="2" charset="2"/>
              <a:buChar char="Ø"/>
            </a:pPr>
            <a:r>
              <a:rPr lang="da-DK" dirty="0"/>
              <a:t>Ministeren svarer</a:t>
            </a:r>
          </a:p>
          <a:p>
            <a:pPr marL="544068" lvl="1" indent="-342900">
              <a:buFont typeface="+mj-lt"/>
              <a:buAutoNum type="arabicPeriod"/>
            </a:pPr>
            <a:r>
              <a:rPr lang="da-DK" dirty="0"/>
              <a:t>Man kan klage til Klagenævnet</a:t>
            </a:r>
          </a:p>
          <a:p>
            <a:pPr marL="544068" lvl="1" indent="-342900">
              <a:buFont typeface="+mj-lt"/>
              <a:buAutoNum type="arabicPeriod"/>
            </a:pPr>
            <a:r>
              <a:rPr lang="da-DK" dirty="0"/>
              <a:t>Der findes information på </a:t>
            </a:r>
            <a:r>
              <a:rPr lang="da-DK" dirty="0">
                <a:hlinkClick r:id="rId2"/>
              </a:rPr>
              <a:t>www.ug.dk</a:t>
            </a:r>
            <a:r>
              <a:rPr lang="da-DK" dirty="0"/>
              <a:t> og orientering gives ved målgruppevurderingen</a:t>
            </a:r>
          </a:p>
          <a:p>
            <a:pPr marL="544068" lvl="1" indent="-342900">
              <a:buFont typeface="+mj-lt"/>
              <a:buAutoNum type="arabicPeriod"/>
            </a:pPr>
            <a:r>
              <a:rPr lang="da-DK" dirty="0"/>
              <a:t>Det er op til kommunerne at sikre, at der er de rette STU udbydere</a:t>
            </a:r>
          </a:p>
          <a:p>
            <a:pPr marL="251460" indent="-342900">
              <a:buFont typeface="Wingdings" panose="05000000000000000000" pitchFamily="2" charset="2"/>
              <a:buChar char="Ø"/>
            </a:pPr>
            <a:r>
              <a:rPr lang="da-DK" dirty="0"/>
              <a:t>Og ser derfor </a:t>
            </a:r>
            <a:r>
              <a:rPr lang="da-DK" b="1" dirty="0"/>
              <a:t>ingen grund til at ændre på reglerne</a:t>
            </a:r>
            <a:r>
              <a:rPr lang="da-DK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81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EB4EF-C7F5-4B56-9A4F-382D274F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Politisk opfølgning 2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0A0B2E-9EE8-4D99-94B8-1AB932F9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Forslag til folketingsbeslutning (DF)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Eleverne skal have de tilbud, der imødekommer den enkeltes ønsker og behov på kort og længere sigt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Kommunerne skal pålægges at orientere og vejlede borgerne om STU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Kvalitetssikring af STU udbydere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Bedre udslusning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Uddannelsesplanen mere målrettet og langsigtet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2-årige erhvervsrettet kompetencegivende overbygningsuddannelse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Ministeren afviste forslaget, som ikke blev færdigbehandlet i Folketinget, men Uddannelsesudvalget har afgivet en beretning, hvor et </a:t>
            </a:r>
            <a:r>
              <a:rPr lang="da-DK" i="1" dirty="0"/>
              <a:t>flertal</a:t>
            </a:r>
            <a:r>
              <a:rPr lang="da-DK" dirty="0"/>
              <a:t> (S, DF, EL, ALT, RV og SF) </a:t>
            </a:r>
            <a:r>
              <a:rPr lang="da-DK" i="1" dirty="0"/>
              <a:t>pålægger</a:t>
            </a:r>
            <a:r>
              <a:rPr lang="da-DK" dirty="0"/>
              <a:t> ministeren at indkalde til forhandlinger med udgangspunkt i beslutningsforslaget. (Efteråret 2018).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Ministeren har iværksat en </a:t>
            </a:r>
            <a:r>
              <a:rPr lang="da-DK" dirty="0" err="1"/>
              <a:t>benchmarkanalyse</a:t>
            </a:r>
            <a:r>
              <a:rPr lang="da-DK" dirty="0"/>
              <a:t> af overgange og udslusning og udarbejdelse af et </a:t>
            </a:r>
            <a:r>
              <a:rPr lang="da-DK" dirty="0" err="1"/>
              <a:t>best</a:t>
            </a:r>
            <a:r>
              <a:rPr lang="da-DK" dirty="0"/>
              <a:t>-practice katalog (opgaven er givet til EPINION)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23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65150-73D8-4DE2-843D-9C1A8EC1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</a:t>
            </a:r>
            <a:r>
              <a:rPr lang="da-DK"/>
              <a:t>kunne overvejes?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520BF7-D0CE-4BA6-BD78-A8C6C8B7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Institutionsregler og kompetencekrav til underviserne.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Økonomiske rammer (fx taxametre).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Krav om inddragelse af jobcentret fra den første uddannelsesplan.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Håndhævelse af allerede eksisterende krav i lovgivningen om information om STU.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Understregning af, at eleverne skal have valgmuligheder om institution.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Fokus på beskæftigelseselementet (i bred forstand)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Afklaring af samspillet mellem lovgivningerne og præcisering af roller.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0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B5012-F639-4295-93A7-06C8C33F9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dirty="0"/>
              <a:t>Debat</a:t>
            </a:r>
            <a:br>
              <a:rPr lang="da-DK" dirty="0"/>
            </a:br>
            <a:br>
              <a:rPr lang="da-DK" dirty="0"/>
            </a:br>
            <a:r>
              <a:rPr lang="da-DK" sz="6700" b="1" dirty="0"/>
              <a:t>Kommentarer, spørgsmål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0A304E-F868-4F68-A843-1811DAD44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F0D28-1F37-4B47-8955-6C04B3190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b="1" dirty="0"/>
              <a:t>Status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F84352-22FD-4F14-9DA4-3B4EA9D6F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285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17488-F261-4B69-9A8E-DD4A647E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Tilgang, bestand, afbrud og gennemførelse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Chart 288">
            <a:extLst>
              <a:ext uri="{FF2B5EF4-FFF2-40B4-BE49-F238E27FC236}">
                <a16:creationId xmlns:a16="http://schemas.microsoft.com/office/drawing/2014/main" id="{35636BAC-B7B1-44A4-B476-81B1B283F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661591"/>
              </p:ext>
            </p:extLst>
          </p:nvPr>
        </p:nvGraphicFramePr>
        <p:xfrm>
          <a:off x="1096962" y="1737361"/>
          <a:ext cx="10058399" cy="44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9">
            <a:extLst>
              <a:ext uri="{FF2B5EF4-FFF2-40B4-BE49-F238E27FC236}">
                <a16:creationId xmlns:a16="http://schemas.microsoft.com/office/drawing/2014/main" id="{BA58CAE2-CBF5-40FA-BC3E-8D735EE58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778359"/>
              </p:ext>
            </p:extLst>
          </p:nvPr>
        </p:nvGraphicFramePr>
        <p:xfrm>
          <a:off x="1262743" y="1476105"/>
          <a:ext cx="9213668" cy="44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0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ADCBC-44A2-427D-B21C-CF24F451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Stor kommunal variation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63D791-19A5-452C-91C2-00812DF2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Andelen med gennemført STU er i gennemsnit </a:t>
            </a:r>
            <a:r>
              <a:rPr lang="da-DK" b="1" dirty="0"/>
              <a:t>1,6 pct. af en årgang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Varierer fra 3,4 (Struer) til 0,7 (Gentofte)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Falder med stigende socioøkonomiske vilkår (kommuneklynger)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Klynge 1: 1,9		Klynge 7: 1,1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Stor variation inden for klyngerne</a:t>
            </a:r>
          </a:p>
        </p:txBody>
      </p:sp>
    </p:spTree>
    <p:extLst>
      <p:ext uri="{BB962C8B-B14F-4D97-AF65-F5344CB8AC3E}">
        <p14:creationId xmlns:p14="http://schemas.microsoft.com/office/powerpoint/2010/main" val="30424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BF9A-549A-41BA-9124-ACDFDC51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Stabilitet i elevsammensætningen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142C7A-EFB1-48B7-B29E-3B19700E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b="1" dirty="0"/>
              <a:t>Henvisningsårsager</a:t>
            </a:r>
            <a:endParaRPr lang="da-DK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Generelle indlæringsvanskeligheder	45 %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Udviklingsforstyrrelser		30 %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Psykiske vanskeligheder		   5 %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Sociale problemer		   5 %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Tale-, høre eller synsvanskeligheder	   5 %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Bevægelsesproblemer		   5 %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Andet				   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b="1" dirty="0"/>
              <a:t>Alder ved tilgang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Under 18 år	45 % - svagt stigende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18 år		30 % - svagt stigende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19 år		10 %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20 år		   5 %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/>
              <a:t>Over 20 år	10 %</a:t>
            </a:r>
            <a:endParaRPr lang="da-DK" sz="1800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2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460B4-7283-4B90-B72E-8A51ADB3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Institutioner</a:t>
            </a:r>
            <a:br>
              <a:rPr lang="da-DK" dirty="0"/>
            </a:br>
            <a:br>
              <a:rPr lang="da-DK" dirty="0"/>
            </a:br>
            <a:endParaRPr lang="da-DK" sz="12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BC0F0-CA66-44B2-BB9A-D0993236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1383"/>
            <a:ext cx="10058400" cy="40577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EPINION identificerede 234 STU institutioner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156 svarede på henvendelsen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84 offentlige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72 private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Offentlige institutioner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76 % bred målgruppe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24 % specifik målgruppe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/>
              <a:t>Private institutioner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67 % bred målgrupper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33 % specifik målgruppe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05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74A11-07A2-4694-A523-0AAE7F76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Institutionsstørrelse</a:t>
            </a:r>
            <a:br>
              <a:rPr lang="da-DK" dirty="0"/>
            </a:br>
            <a:br>
              <a:rPr lang="da-DK" dirty="0"/>
            </a:br>
            <a:r>
              <a:rPr lang="da-DK" sz="1200" dirty="0"/>
              <a:t>(Kilde: Institutionssurvey)</a:t>
            </a:r>
          </a:p>
        </p:txBody>
      </p:sp>
      <p:graphicFrame>
        <p:nvGraphicFramePr>
          <p:cNvPr id="4" name="Chart 303">
            <a:extLst>
              <a:ext uri="{FF2B5EF4-FFF2-40B4-BE49-F238E27FC236}">
                <a16:creationId xmlns:a16="http://schemas.microsoft.com/office/drawing/2014/main" id="{2C32B48F-F1E1-4B97-99CB-967512F5C1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4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ktiv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pinion Colors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E3323D"/>
    </a:accent1>
    <a:accent2>
      <a:srgbClr val="54B948"/>
    </a:accent2>
    <a:accent3>
      <a:srgbClr val="2ABDBB"/>
    </a:accent3>
    <a:accent4>
      <a:srgbClr val="BCD631"/>
    </a:accent4>
    <a:accent5>
      <a:srgbClr val="F36C21"/>
    </a:accent5>
    <a:accent6>
      <a:srgbClr val="EE2B77"/>
    </a:accent6>
    <a:hlink>
      <a:srgbClr val="EB2C3A"/>
    </a:hlink>
    <a:folHlink>
      <a:srgbClr val="EB2C3A"/>
    </a:folHlink>
  </a:clrScheme>
  <a:fontScheme name="Custom 5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1026</TotalTime>
  <Words>1147</Words>
  <Application>Microsoft Office PowerPoint</Application>
  <PresentationFormat>Widescreen</PresentationFormat>
  <Paragraphs>189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37" baseType="lpstr">
      <vt:lpstr>Calibri</vt:lpstr>
      <vt:lpstr>Calibri Light</vt:lpstr>
      <vt:lpstr>Wingdings</vt:lpstr>
      <vt:lpstr>Retrospektiv</vt:lpstr>
      <vt:lpstr>Særlig tilrettelagt Ungdomsuddannelse (STU) – 10 år efter  </vt:lpstr>
      <vt:lpstr>Program </vt:lpstr>
      <vt:lpstr>Hvem er jeg? </vt:lpstr>
      <vt:lpstr>Status </vt:lpstr>
      <vt:lpstr>Tilgang, bestand, afbrud og gennemførelse </vt:lpstr>
      <vt:lpstr>Stor kommunal variation </vt:lpstr>
      <vt:lpstr>Stabilitet i elevsammensætningen </vt:lpstr>
      <vt:lpstr>Institutioner  </vt:lpstr>
      <vt:lpstr>Institutionsstørrelse  (Kilde: Institutionssurvey)</vt:lpstr>
      <vt:lpstr>Dagtilbud eller botilbud?  (Kilde: Institutionssurvey)</vt:lpstr>
      <vt:lpstr>Udgifter  Samlede udgifter: 1.328.000.000 kr./år.</vt:lpstr>
      <vt:lpstr>Variationer i gennemsnitlige udgifter </vt:lpstr>
      <vt:lpstr> Evalueringen </vt:lpstr>
      <vt:lpstr>Målgruppevurdering og visitation</vt:lpstr>
      <vt:lpstr>Får eleven to eller flere tilbud?  (Kilde: UU survey)</vt:lpstr>
      <vt:lpstr>Elevernes udbytte af STU </vt:lpstr>
      <vt:lpstr>Elevernes tilfredshed og trivsel </vt:lpstr>
      <vt:lpstr>Social trivsel </vt:lpstr>
      <vt:lpstr>Forældrenes oplevelse af STU </vt:lpstr>
      <vt:lpstr>Har din søn/datter fået det tilbud, som I ønskede?</vt:lpstr>
      <vt:lpstr>Forsørgelse i 2016 – efter afslutningsår  </vt:lpstr>
      <vt:lpstr>Sikrer udslusningsprocessen en god overgang?  (Kilde: Institutionssurvey)</vt:lpstr>
      <vt:lpstr>Er der en plan for din søn/datter efter STU?</vt:lpstr>
      <vt:lpstr>Forældrenes deltagelse i udslusningssamtale</vt:lpstr>
      <vt:lpstr>Manglende samspil  (Kilde: Casekommuner)</vt:lpstr>
      <vt:lpstr>Usikkerhed om regler og roller  (Kilde: Casekommuner)</vt:lpstr>
      <vt:lpstr>Visitationsudvalg og jobcentrets rolle  (Kilde: Casekommuner)</vt:lpstr>
      <vt:lpstr>Sammenfatning </vt:lpstr>
      <vt:lpstr>Opfølgning </vt:lpstr>
      <vt:lpstr>Politisk opfølgning 1 </vt:lpstr>
      <vt:lpstr>Politisk opfølgning 2 </vt:lpstr>
      <vt:lpstr>Hvad kunne overvejes? </vt:lpstr>
      <vt:lpstr>Debat  Kommentarer, 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påvirker politiske processer? - vejledningsområdet som eksempel</dc:title>
  <dc:creator>Steffen Jensen</dc:creator>
  <cp:lastModifiedBy>Steffen Jensen</cp:lastModifiedBy>
  <cp:revision>62</cp:revision>
  <cp:lastPrinted>2017-08-09T13:24:34Z</cp:lastPrinted>
  <dcterms:created xsi:type="dcterms:W3CDTF">2016-06-03T08:22:46Z</dcterms:created>
  <dcterms:modified xsi:type="dcterms:W3CDTF">2019-04-04T09:18:54Z</dcterms:modified>
</cp:coreProperties>
</file>